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  <p:sldMasterId id="2147483670" r:id="rId3"/>
    <p:sldMasterId id="2147483697" r:id="rId4"/>
    <p:sldMasterId id="2147483681" r:id="rId5"/>
    <p:sldMasterId id="2147483695" r:id="rId6"/>
  </p:sldMasterIdLst>
  <p:notesMasterIdLst>
    <p:notesMasterId r:id="rId17"/>
  </p:notesMasterIdLst>
  <p:handoutMasterIdLst>
    <p:handoutMasterId r:id="rId18"/>
  </p:handoutMasterIdLst>
  <p:sldIdLst>
    <p:sldId id="293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Helle Formatvorlage 3 - Akz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269D01E-BC32-4049-B463-5C60D7B0CCD2}" styleName="Designformatvorlage 2 - Akz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/>
  </p:normalViewPr>
  <p:slideViewPr>
    <p:cSldViewPr snapToGrid="0">
      <p:cViewPr varScale="1">
        <p:scale>
          <a:sx n="104" d="100"/>
          <a:sy n="104" d="100"/>
        </p:scale>
        <p:origin x="12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2" d="100"/>
          <a:sy n="92" d="100"/>
        </p:scale>
        <p:origin x="390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fbc8460cd15122a7" providerId="LiveId" clId="{06B23FC8-0B92-4EF7-9CAE-65CE5BAD7E6A}"/>
    <pc:docChg chg="custSel modSld modMainMaster">
      <pc:chgData name="" userId="fbc8460cd15122a7" providerId="LiveId" clId="{06B23FC8-0B92-4EF7-9CAE-65CE5BAD7E6A}" dt="2025-09-24T17:46:57.805" v="177" actId="113"/>
      <pc:docMkLst>
        <pc:docMk/>
      </pc:docMkLst>
      <pc:sldChg chg="addSp modSp">
        <pc:chgData name="" userId="fbc8460cd15122a7" providerId="LiveId" clId="{06B23FC8-0B92-4EF7-9CAE-65CE5BAD7E6A}" dt="2025-09-24T17:46:07.045" v="172" actId="1076"/>
        <pc:sldMkLst>
          <pc:docMk/>
          <pc:sldMk cId="3781526918" sldId="293"/>
        </pc:sldMkLst>
        <pc:spChg chg="mod">
          <ac:chgData name="" userId="fbc8460cd15122a7" providerId="LiveId" clId="{06B23FC8-0B92-4EF7-9CAE-65CE5BAD7E6A}" dt="2025-09-24T17:33:03.765" v="8" actId="1076"/>
          <ac:spMkLst>
            <pc:docMk/>
            <pc:sldMk cId="3781526918" sldId="293"/>
            <ac:spMk id="35" creationId="{00000000-0000-0000-0000-000000000000}"/>
          </ac:spMkLst>
        </pc:spChg>
        <pc:spChg chg="add mod">
          <ac:chgData name="" userId="fbc8460cd15122a7" providerId="LiveId" clId="{06B23FC8-0B92-4EF7-9CAE-65CE5BAD7E6A}" dt="2025-09-24T17:45:58.734" v="171" actId="20577"/>
          <ac:spMkLst>
            <pc:docMk/>
            <pc:sldMk cId="3781526918" sldId="293"/>
            <ac:spMk id="50" creationId="{A2777EDC-6A49-406A-829D-D2C18EA4CBC3}"/>
          </ac:spMkLst>
        </pc:spChg>
        <pc:picChg chg="mod">
          <ac:chgData name="" userId="fbc8460cd15122a7" providerId="LiveId" clId="{06B23FC8-0B92-4EF7-9CAE-65CE5BAD7E6A}" dt="2025-09-24T17:46:07.045" v="172" actId="1076"/>
          <ac:picMkLst>
            <pc:docMk/>
            <pc:sldMk cId="3781526918" sldId="293"/>
            <ac:picMk id="4" creationId="{00000000-0000-0000-0000-000000000000}"/>
          </ac:picMkLst>
        </pc:picChg>
        <pc:picChg chg="add mod">
          <ac:chgData name="" userId="fbc8460cd15122a7" providerId="LiveId" clId="{06B23FC8-0B92-4EF7-9CAE-65CE5BAD7E6A}" dt="2025-09-23T09:41:51.929" v="7" actId="14100"/>
          <ac:picMkLst>
            <pc:docMk/>
            <pc:sldMk cId="3781526918" sldId="293"/>
            <ac:picMk id="49" creationId="{3D8B7AC6-5EBD-4596-A13B-78ADE496BBB5}"/>
          </ac:picMkLst>
        </pc:picChg>
      </pc:sldChg>
      <pc:sldChg chg="modSp">
        <pc:chgData name="" userId="fbc8460cd15122a7" providerId="LiveId" clId="{06B23FC8-0B92-4EF7-9CAE-65CE5BAD7E6A}" dt="2025-09-24T17:44:55.041" v="169" actId="20577"/>
        <pc:sldMkLst>
          <pc:docMk/>
          <pc:sldMk cId="3063434473" sldId="297"/>
        </pc:sldMkLst>
        <pc:spChg chg="mod">
          <ac:chgData name="" userId="fbc8460cd15122a7" providerId="LiveId" clId="{06B23FC8-0B92-4EF7-9CAE-65CE5BAD7E6A}" dt="2025-09-24T17:44:55.041" v="169" actId="20577"/>
          <ac:spMkLst>
            <pc:docMk/>
            <pc:sldMk cId="3063434473" sldId="297"/>
            <ac:spMk id="12" creationId="{00000000-0000-0000-0000-000000000000}"/>
          </ac:spMkLst>
        </pc:spChg>
      </pc:sldChg>
      <pc:sldChg chg="modSp">
        <pc:chgData name="" userId="fbc8460cd15122a7" providerId="LiveId" clId="{06B23FC8-0B92-4EF7-9CAE-65CE5BAD7E6A}" dt="2025-09-24T17:44:25.565" v="163" actId="20577"/>
        <pc:sldMkLst>
          <pc:docMk/>
          <pc:sldMk cId="1610790990" sldId="298"/>
        </pc:sldMkLst>
        <pc:spChg chg="mod">
          <ac:chgData name="" userId="fbc8460cd15122a7" providerId="LiveId" clId="{06B23FC8-0B92-4EF7-9CAE-65CE5BAD7E6A}" dt="2025-09-24T17:44:25.565" v="163" actId="20577"/>
          <ac:spMkLst>
            <pc:docMk/>
            <pc:sldMk cId="1610790990" sldId="298"/>
            <ac:spMk id="6" creationId="{00000000-0000-0000-0000-000000000000}"/>
          </ac:spMkLst>
        </pc:spChg>
      </pc:sldChg>
      <pc:sldChg chg="modSp">
        <pc:chgData name="" userId="fbc8460cd15122a7" providerId="LiveId" clId="{06B23FC8-0B92-4EF7-9CAE-65CE5BAD7E6A}" dt="2025-09-24T17:46:22.259" v="175" actId="6549"/>
        <pc:sldMkLst>
          <pc:docMk/>
          <pc:sldMk cId="3328248484" sldId="299"/>
        </pc:sldMkLst>
        <pc:spChg chg="mod">
          <ac:chgData name="" userId="fbc8460cd15122a7" providerId="LiveId" clId="{06B23FC8-0B92-4EF7-9CAE-65CE5BAD7E6A}" dt="2025-09-24T17:44:44.889" v="166" actId="20577"/>
          <ac:spMkLst>
            <pc:docMk/>
            <pc:sldMk cId="3328248484" sldId="299"/>
            <ac:spMk id="6" creationId="{00000000-0000-0000-0000-000000000000}"/>
          </ac:spMkLst>
        </pc:spChg>
        <pc:spChg chg="mod">
          <ac:chgData name="" userId="fbc8460cd15122a7" providerId="LiveId" clId="{06B23FC8-0B92-4EF7-9CAE-65CE5BAD7E6A}" dt="2025-09-24T17:46:22.259" v="175" actId="6549"/>
          <ac:spMkLst>
            <pc:docMk/>
            <pc:sldMk cId="3328248484" sldId="299"/>
            <ac:spMk id="9" creationId="{00000000-0000-0000-0000-000000000000}"/>
          </ac:spMkLst>
        </pc:spChg>
      </pc:sldChg>
      <pc:sldChg chg="modSp">
        <pc:chgData name="" userId="fbc8460cd15122a7" providerId="LiveId" clId="{06B23FC8-0B92-4EF7-9CAE-65CE5BAD7E6A}" dt="2025-09-24T17:46:57.805" v="177" actId="113"/>
        <pc:sldMkLst>
          <pc:docMk/>
          <pc:sldMk cId="2904549415" sldId="300"/>
        </pc:sldMkLst>
        <pc:spChg chg="mod">
          <ac:chgData name="" userId="fbc8460cd15122a7" providerId="LiveId" clId="{06B23FC8-0B92-4EF7-9CAE-65CE5BAD7E6A}" dt="2025-09-24T17:46:57.805" v="177" actId="113"/>
          <ac:spMkLst>
            <pc:docMk/>
            <pc:sldMk cId="2904549415" sldId="300"/>
            <ac:spMk id="11" creationId="{00000000-0000-0000-0000-000000000000}"/>
          </ac:spMkLst>
        </pc:spChg>
      </pc:sldChg>
      <pc:sldMasterChg chg="delSp">
        <pc:chgData name="" userId="fbc8460cd15122a7" providerId="LiveId" clId="{06B23FC8-0B92-4EF7-9CAE-65CE5BAD7E6A}" dt="2025-09-23T09:40:08.871" v="0" actId="478"/>
        <pc:sldMasterMkLst>
          <pc:docMk/>
          <pc:sldMasterMk cId="2087643813" sldId="2147483648"/>
        </pc:sldMasterMkLst>
        <pc:picChg chg="del">
          <ac:chgData name="" userId="fbc8460cd15122a7" providerId="LiveId" clId="{06B23FC8-0B92-4EF7-9CAE-65CE5BAD7E6A}" dt="2025-09-23T09:40:08.871" v="0" actId="478"/>
          <ac:picMkLst>
            <pc:docMk/>
            <pc:sldMasterMk cId="2087643813" sldId="2147483648"/>
            <ac:picMk id="7" creationId="{16D008C5-5F67-A2CB-465D-22D1A76EFAB0}"/>
          </ac:picMkLst>
        </pc:picChg>
      </pc:sldMasterChg>
      <pc:sldMasterChg chg="addSp delSp modSp">
        <pc:chgData name="" userId="fbc8460cd15122a7" providerId="LiveId" clId="{06B23FC8-0B92-4EF7-9CAE-65CE5BAD7E6A}" dt="2025-09-23T09:41:35.200" v="4" actId="14100"/>
        <pc:sldMasterMkLst>
          <pc:docMk/>
          <pc:sldMasterMk cId="3335896535" sldId="2147483658"/>
        </pc:sldMasterMkLst>
        <pc:picChg chg="del">
          <ac:chgData name="" userId="fbc8460cd15122a7" providerId="LiveId" clId="{06B23FC8-0B92-4EF7-9CAE-65CE5BAD7E6A}" dt="2025-09-23T09:41:07.207" v="1" actId="478"/>
          <ac:picMkLst>
            <pc:docMk/>
            <pc:sldMasterMk cId="3335896535" sldId="2147483658"/>
            <ac:picMk id="2" creationId="{225EA93F-598A-8212-0701-64029B67B21D}"/>
          </ac:picMkLst>
        </pc:picChg>
        <pc:picChg chg="add mod">
          <ac:chgData name="" userId="fbc8460cd15122a7" providerId="LiveId" clId="{06B23FC8-0B92-4EF7-9CAE-65CE5BAD7E6A}" dt="2025-09-23T09:41:35.200" v="4" actId="14100"/>
          <ac:picMkLst>
            <pc:docMk/>
            <pc:sldMasterMk cId="3335896535" sldId="2147483658"/>
            <ac:picMk id="5" creationId="{0CFB3732-144C-4227-9767-8D65E5697A5B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05EFDDB-F079-06EB-B805-EFB48C247C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5119065-D26A-6C9D-55F5-B7B288CA54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A0884-EAEC-9740-9DBA-4AD30EBFC13F}" type="datetimeFigureOut">
              <a:rPr lang="de-DE" smtClean="0">
                <a:latin typeface="Verdana" panose="020B0604030504040204" pitchFamily="34" charset="0"/>
              </a:rPr>
              <a:t>28.09.2026</a:t>
            </a:fld>
            <a:endParaRPr lang="de-DE" dirty="0">
              <a:latin typeface="Verdana" panose="020B060403050404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660D5E5-13D9-F3C5-648B-FBD2AE65F6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Verdana" panose="020B060403050404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312012-27ED-1E02-9192-FD64F44FF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E0E6A-8394-3446-8052-6B7CFDB1369F}" type="slidenum">
              <a:rPr lang="de-DE" smtClean="0">
                <a:latin typeface="Verdana" panose="020B0604030504040204" pitchFamily="34" charset="0"/>
              </a:rPr>
              <a:t>‹Nr.›</a:t>
            </a:fld>
            <a:endParaRPr lang="de-DE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29593"/>
      </p:ext>
    </p:extLst>
  </p:cSld>
  <p:clrMap bg1="lt1" tx1="dk1" bg2="lt2" tx2="dk2" accent1="accent1" accent2="accent2" accent3="accent3" accent4="accent4" accent5="accent5" accent6="accent6" hlink="hlink" folHlink="folHlink"/>
  <p:hf hd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Verdana" panose="020B060403050404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Verdana" panose="020B0604030504040204" pitchFamily="34" charset="0"/>
              </a:defRPr>
            </a:lvl1pPr>
          </a:lstStyle>
          <a:p>
            <a:fld id="{9B95C53B-7A6C-E24E-B54E-F6FC19DC316B}" type="datetimeFigureOut">
              <a:rPr lang="de-DE" smtClean="0"/>
              <a:pPr/>
              <a:t>28.09.2026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Verdana" panose="020B060403050404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Verdana" panose="020B0604030504040204" pitchFamily="34" charset="0"/>
              </a:defRPr>
            </a:lvl1pPr>
          </a:lstStyle>
          <a:p>
            <a:fld id="{B31BC033-9760-8347-B118-F0D49F6902E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651635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7">
            <a:extLst>
              <a:ext uri="{FF2B5EF4-FFF2-40B4-BE49-F238E27FC236}">
                <a16:creationId xmlns:a16="http://schemas.microsoft.com/office/drawing/2014/main" id="{B1988F21-5A25-69E7-C73A-E146CBC023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882" y="3650615"/>
            <a:ext cx="11342949" cy="12309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900"/>
              </a:lnSpc>
              <a:buNone/>
              <a:defRPr sz="24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Untertitel einfügen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0CC6A145-9908-7CD7-CB5A-94A707EBB9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2222938"/>
            <a:ext cx="11350832" cy="103065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3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Präsentationstitel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153126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EA56C-4DC7-27C6-3D89-D7D123521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1998000"/>
            <a:ext cx="11270582" cy="4023291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 marL="0" indent="0">
              <a:lnSpc>
                <a:spcPts val="2100"/>
              </a:lnSpc>
              <a:buFont typeface="Arial" panose="020B0604020202020204" pitchFamily="34" charset="0"/>
              <a:buNone/>
              <a:defRPr sz="2000"/>
            </a:lvl1pPr>
            <a:lvl2pPr marL="457200" indent="0">
              <a:buFont typeface="Arial" panose="020B0604020202020204" pitchFamily="34" charset="0"/>
              <a:buChar char="•"/>
              <a:defRPr sz="19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700"/>
            </a:lvl4pPr>
            <a:lvl5pPr marL="1828800" indent="0">
              <a:buFontTx/>
              <a:buNone/>
              <a:defRPr/>
            </a:lvl5pPr>
          </a:lstStyle>
          <a:p>
            <a:pPr marL="285750" marR="0" lvl="0" indent="-28575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dirty="0"/>
              <a:t>Text 1-spaltig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AAF1A46-A0B3-2FB9-0968-6EF470C7B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 descr="Name der Präsentation">
            <a:extLst>
              <a:ext uri="{FF2B5EF4-FFF2-40B4-BE49-F238E27FC236}">
                <a16:creationId xmlns:a16="http://schemas.microsoft.com/office/drawing/2014/main" id="{ECFF89F8-91CB-393E-BA0E-D2ADCBCDC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498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extfolie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EA56C-4DC7-27C6-3D89-D7D123521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0" y="1998000"/>
            <a:ext cx="11270582" cy="4023291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 marL="0" indent="0" algn="l">
              <a:lnSpc>
                <a:spcPts val="2100"/>
              </a:lnSpc>
              <a:buFont typeface="Arial" panose="020B0604020202020204" pitchFamily="34" charset="0"/>
              <a:buNone/>
              <a:defRPr sz="2000"/>
            </a:lvl1pPr>
            <a:lvl2pPr marL="457200" indent="0">
              <a:buFont typeface="Arial" panose="020B0604020202020204" pitchFamily="34" charset="0"/>
              <a:buChar char="•"/>
              <a:defRPr sz="19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700"/>
            </a:lvl4pPr>
            <a:lvl5pPr marL="1828800" indent="0">
              <a:buFontTx/>
              <a:buNone/>
              <a:defRPr/>
            </a:lvl5pPr>
          </a:lstStyle>
          <a:p>
            <a:pPr marL="285750" marR="0" lvl="0" indent="-28575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dirty="0"/>
              <a:t>Text 1-spaltig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AAF1A46-A0B3-2FB9-0968-6EF470C7B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 descr="Name der Präsentation">
            <a:extLst>
              <a:ext uri="{FF2B5EF4-FFF2-40B4-BE49-F238E27FC236}">
                <a16:creationId xmlns:a16="http://schemas.microsoft.com/office/drawing/2014/main" id="{ECFF89F8-91CB-393E-BA0E-D2ADCBCDC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603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876" y="1998732"/>
            <a:ext cx="11270582" cy="4021924"/>
          </a:xfrm>
          <a:prstGeom prst="rect">
            <a:avLst/>
          </a:prstGeom>
        </p:spPr>
        <p:txBody>
          <a:bodyPr lIns="0" tIns="0" rIns="0" bIns="0" numCol="2" spcCol="360000">
            <a:normAutofit/>
          </a:bodyPr>
          <a:lstStyle>
            <a:lvl1pPr>
              <a:lnSpc>
                <a:spcPts val="2200"/>
              </a:lnSpc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2-spaltig </a:t>
            </a:r>
          </a:p>
        </p:txBody>
      </p:sp>
      <p:sp>
        <p:nvSpPr>
          <p:cNvPr id="7" name="Foliennummernplatzhalter 2">
            <a:extLst>
              <a:ext uri="{FF2B5EF4-FFF2-40B4-BE49-F238E27FC236}">
                <a16:creationId xmlns:a16="http://schemas.microsoft.com/office/drawing/2014/main" id="{556E5C76-A693-1C68-2C77-1D82721F85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3" descr="Name der Präsentation">
            <a:extLst>
              <a:ext uri="{FF2B5EF4-FFF2-40B4-BE49-F238E27FC236}">
                <a16:creationId xmlns:a16="http://schemas.microsoft.com/office/drawing/2014/main" id="{13E558D2-FF94-BA0C-047C-86E993F6A1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58C0EC3-F9A1-B936-6437-D33657421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203794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/B Tex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7B36ED-9DE1-14F3-ED3C-1DD9592F5F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876" y="2752626"/>
            <a:ext cx="5365485" cy="3278303"/>
          </a:xfrm>
          <a:prstGeom prst="rect">
            <a:avLst/>
          </a:prstGeom>
        </p:spPr>
        <p:txBody>
          <a:bodyPr wrap="square" lIns="0" tIns="0" rIns="0" bIns="0" numCol="1" spcCol="360000">
            <a:normAutofit/>
          </a:bodyPr>
          <a:lstStyle>
            <a:lvl1pPr marL="0" indent="0">
              <a:lnSpc>
                <a:spcPts val="2100"/>
              </a:lnSpc>
              <a:buClr>
                <a:schemeClr val="tx1"/>
              </a:buClr>
              <a:buSzPct val="125000"/>
              <a:buFontTx/>
              <a:buNone/>
              <a:tabLst/>
              <a:defRPr sz="2000"/>
            </a:lvl1pPr>
            <a:lvl2pPr marL="419100" indent="0">
              <a:lnSpc>
                <a:spcPts val="2600"/>
              </a:lnSpc>
              <a:buSzPct val="120000"/>
              <a:buFontTx/>
              <a:buNone/>
              <a:tabLst/>
              <a:defRPr sz="1900"/>
            </a:lvl2pPr>
            <a:lvl3pPr marL="876300" indent="0">
              <a:lnSpc>
                <a:spcPts val="2600"/>
              </a:lnSpc>
              <a:buSzPct val="115000"/>
              <a:buFontTx/>
              <a:buNone/>
              <a:tabLst/>
              <a:defRPr sz="1800"/>
            </a:lvl3pPr>
            <a:lvl4pPr marL="1333500" indent="0">
              <a:lnSpc>
                <a:spcPts val="2600"/>
              </a:lnSpc>
              <a:buSzPct val="100000"/>
              <a:buFontTx/>
              <a:buNone/>
              <a:tabLst/>
              <a:defRPr sz="1700"/>
            </a:lvl4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A</a:t>
            </a:r>
          </a:p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Foliennummernplatzhalter 2">
            <a:extLst>
              <a:ext uri="{FF2B5EF4-FFF2-40B4-BE49-F238E27FC236}">
                <a16:creationId xmlns:a16="http://schemas.microsoft.com/office/drawing/2014/main" id="{5FDA9BE9-7078-EA93-336B-0EB9301B38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3" descr="Name der Präsentation">
            <a:extLst>
              <a:ext uri="{FF2B5EF4-FFF2-40B4-BE49-F238E27FC236}">
                <a16:creationId xmlns:a16="http://schemas.microsoft.com/office/drawing/2014/main" id="{748396ED-2088-B0CD-BDFC-F1EC2103B9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03E5BF33-F93F-3C23-6665-8FA8072AA1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076" y="2752626"/>
            <a:ext cx="5365485" cy="3278303"/>
          </a:xfrm>
          <a:prstGeom prst="rect">
            <a:avLst/>
          </a:prstGeom>
        </p:spPr>
        <p:txBody>
          <a:bodyPr wrap="square" lIns="0" tIns="0" rIns="0" bIns="0" numCol="1" spcCol="360000">
            <a:normAutofit/>
          </a:bodyPr>
          <a:lstStyle>
            <a:lvl1pPr marL="0" indent="0">
              <a:lnSpc>
                <a:spcPts val="2100"/>
              </a:lnSpc>
              <a:buClr>
                <a:schemeClr val="tx1"/>
              </a:buClr>
              <a:buSzPct val="125000"/>
              <a:buFontTx/>
              <a:buNone/>
              <a:tabLst/>
              <a:defRPr sz="2000"/>
            </a:lvl1pPr>
            <a:lvl2pPr marL="419100" indent="0">
              <a:lnSpc>
                <a:spcPts val="2600"/>
              </a:lnSpc>
              <a:buSzPct val="120000"/>
              <a:buFontTx/>
              <a:buNone/>
              <a:tabLst/>
              <a:defRPr sz="1900"/>
            </a:lvl2pPr>
            <a:lvl3pPr marL="876300" indent="0">
              <a:lnSpc>
                <a:spcPts val="2600"/>
              </a:lnSpc>
              <a:buSzPct val="115000"/>
              <a:buFontTx/>
              <a:buNone/>
              <a:tabLst/>
              <a:defRPr sz="1800"/>
            </a:lvl3pPr>
            <a:lvl4pPr marL="1333500" indent="0">
              <a:lnSpc>
                <a:spcPts val="2600"/>
              </a:lnSpc>
              <a:buSzPct val="100000"/>
              <a:buFontTx/>
              <a:buNone/>
              <a:tabLst/>
              <a:defRPr sz="1700"/>
            </a:lvl4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B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AC5E88C0-0C4D-4276-72B4-D34F30B7E1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876" y="1989056"/>
            <a:ext cx="5365485" cy="56560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100"/>
              </a:lnSpc>
              <a:defRPr sz="2000" b="1"/>
            </a:lvl1pPr>
          </a:lstStyle>
          <a:p>
            <a:pPr lvl="0"/>
            <a:r>
              <a:rPr lang="de-DE" dirty="0"/>
              <a:t>Überschrift A</a:t>
            </a:r>
          </a:p>
        </p:txBody>
      </p:sp>
      <p:sp>
        <p:nvSpPr>
          <p:cNvPr id="15" name="Textplatzhalter 10">
            <a:extLst>
              <a:ext uri="{FF2B5EF4-FFF2-40B4-BE49-F238E27FC236}">
                <a16:creationId xmlns:a16="http://schemas.microsoft.com/office/drawing/2014/main" id="{9A39B001-6C7E-A232-B94C-AAC2CA02B7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66913" y="1989056"/>
            <a:ext cx="5365485" cy="56560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100"/>
              </a:lnSpc>
              <a:defRPr sz="2000" b="1"/>
            </a:lvl1pPr>
          </a:lstStyle>
          <a:p>
            <a:pPr lvl="0"/>
            <a:r>
              <a:rPr lang="de-DE" dirty="0"/>
              <a:t>Überschrift B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7F50630-AB0D-06E4-4A2F-E548C0BB66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362438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unnummerier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7B36ED-9DE1-14F3-ED3C-1DD9592F5F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875" y="1998733"/>
            <a:ext cx="11270583" cy="4011650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25000"/>
              <a:buFont typeface="Systemschrift Normal"/>
              <a:buChar char="•"/>
              <a:tabLst/>
              <a:defRPr sz="2000">
                <a:solidFill>
                  <a:schemeClr val="tx1"/>
                </a:solidFill>
              </a:defRPr>
            </a:lvl1pPr>
            <a:lvl2pPr marL="889000" indent="-203200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SzPct val="120000"/>
              <a:buFont typeface="Systemschrift Normal"/>
              <a:buChar char="•"/>
              <a:tabLst/>
              <a:defRPr sz="1900"/>
            </a:lvl2pPr>
            <a:lvl3pPr marL="1333500" indent="-190500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SzPct val="110000"/>
              <a:buFont typeface="Systemschrift Normal"/>
              <a:buChar char="•"/>
              <a:tabLst/>
              <a:defRPr sz="1800"/>
            </a:lvl3pPr>
            <a:lvl4pPr marL="1816100" indent="-215900">
              <a:lnSpc>
                <a:spcPts val="2400"/>
              </a:lnSpc>
              <a:spcBef>
                <a:spcPts val="0"/>
              </a:spcBef>
              <a:spcAft>
                <a:spcPts val="1000"/>
              </a:spcAft>
              <a:buSzPct val="110000"/>
              <a:buFont typeface="Systemschrift Normal"/>
              <a:buChar char="•"/>
              <a:tabLst/>
              <a:defRPr sz="17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Aufzählungspunkt einfügen</a:t>
            </a:r>
          </a:p>
          <a:p>
            <a:pPr marL="1028700" marR="0" lvl="1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Aufzählungspunkt zweiter Ebene</a:t>
            </a:r>
          </a:p>
          <a:p>
            <a:pPr marL="1485900" marR="0" lvl="2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Aufzählungspunkt dritter Ebene</a:t>
            </a:r>
          </a:p>
          <a:p>
            <a:pPr marL="1943100" marR="0" lvl="3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Aufzählungspunkt vierter Ebene</a:t>
            </a:r>
          </a:p>
          <a:p>
            <a:pPr marL="1485900" marR="0" lvl="2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lang="de-DE" dirty="0"/>
          </a:p>
        </p:txBody>
      </p:sp>
      <p:sp>
        <p:nvSpPr>
          <p:cNvPr id="7" name="Foliennummernplatzhalter 2">
            <a:extLst>
              <a:ext uri="{FF2B5EF4-FFF2-40B4-BE49-F238E27FC236}">
                <a16:creationId xmlns:a16="http://schemas.microsoft.com/office/drawing/2014/main" id="{543B9E9F-8DF7-F620-E584-B8BF992859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3" descr="Name der Präsentation">
            <a:extLst>
              <a:ext uri="{FF2B5EF4-FFF2-40B4-BE49-F238E27FC236}">
                <a16:creationId xmlns:a16="http://schemas.microsoft.com/office/drawing/2014/main" id="{02F76F86-F606-2BF6-BD3D-3CFF9D8A2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0672830B-3BF7-DF5E-EE78-0BFDD418A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231716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unnummerier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7B36ED-9DE1-14F3-ED3C-1DD9592F5F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876" y="1998733"/>
            <a:ext cx="5365485" cy="4032197"/>
          </a:xfrm>
          <a:prstGeom prst="rect">
            <a:avLst/>
          </a:prstGeom>
        </p:spPr>
        <p:txBody>
          <a:bodyPr wrap="square" lIns="0" tIns="0" rIns="0" bIns="0" numCol="1" spcCol="360000">
            <a:normAutofit/>
          </a:bodyPr>
          <a:lstStyle>
            <a:lvl1pPr marL="215900" indent="-215900">
              <a:lnSpc>
                <a:spcPts val="2600"/>
              </a:lnSpc>
              <a:buClr>
                <a:schemeClr val="tx1"/>
              </a:buClr>
              <a:buSzPct val="125000"/>
              <a:buFont typeface="Systemschrift Normal"/>
              <a:buChar char="•"/>
              <a:tabLst/>
              <a:defRPr sz="2000"/>
            </a:lvl1pPr>
            <a:lvl2pPr marL="622300" indent="-203200">
              <a:lnSpc>
                <a:spcPts val="2600"/>
              </a:lnSpc>
              <a:buSzPct val="120000"/>
              <a:buFont typeface="Systemschrift Normal"/>
              <a:buChar char="•"/>
              <a:tabLst/>
              <a:defRPr sz="1900"/>
            </a:lvl2pPr>
            <a:lvl3pPr marL="1104900" indent="-228600">
              <a:lnSpc>
                <a:spcPts val="2600"/>
              </a:lnSpc>
              <a:buSzPct val="115000"/>
              <a:buFont typeface="Systemschrift Normal"/>
              <a:buChar char="•"/>
              <a:tabLst/>
              <a:defRPr sz="1800"/>
            </a:lvl3pPr>
            <a:lvl4pPr marL="1549400" indent="-215900">
              <a:lnSpc>
                <a:spcPts val="2600"/>
              </a:lnSpc>
              <a:buSzPct val="100000"/>
              <a:buFont typeface="Systemschrift Normal"/>
              <a:buChar char="•"/>
              <a:tabLst/>
              <a:defRPr sz="17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Aufzählungspunkt einfügen</a:t>
            </a:r>
          </a:p>
          <a:p>
            <a:pPr marL="762000" marR="0" lvl="1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Aufzählungsunterpunkt einfügen</a:t>
            </a:r>
          </a:p>
          <a:p>
            <a:pPr marL="1219200" marR="0" lvl="2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Aufzählungsunterpunkt einfügen</a:t>
            </a:r>
          </a:p>
          <a:p>
            <a:pPr marL="1676400" marR="0" lvl="3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Aufzählungsunterpunkt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</p:txBody>
      </p:sp>
      <p:sp>
        <p:nvSpPr>
          <p:cNvPr id="9" name="Foliennummernplatzhalter 2">
            <a:extLst>
              <a:ext uri="{FF2B5EF4-FFF2-40B4-BE49-F238E27FC236}">
                <a16:creationId xmlns:a16="http://schemas.microsoft.com/office/drawing/2014/main" id="{5FDA9BE9-7078-EA93-336B-0EB9301B38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3" descr="Name der Präsentation">
            <a:extLst>
              <a:ext uri="{FF2B5EF4-FFF2-40B4-BE49-F238E27FC236}">
                <a16:creationId xmlns:a16="http://schemas.microsoft.com/office/drawing/2014/main" id="{748396ED-2088-B0CD-BDFC-F1EC2103B9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66E9EEAF-7D58-CDDF-9B35-2CABAC1269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83076" y="1998733"/>
            <a:ext cx="5365485" cy="4032197"/>
          </a:xfrm>
          <a:prstGeom prst="rect">
            <a:avLst/>
          </a:prstGeom>
        </p:spPr>
        <p:txBody>
          <a:bodyPr wrap="square" lIns="0" tIns="0" rIns="0" bIns="0" numCol="1" spcCol="360000">
            <a:normAutofit/>
          </a:bodyPr>
          <a:lstStyle>
            <a:lvl1pPr marL="215900" indent="-215900">
              <a:lnSpc>
                <a:spcPts val="2600"/>
              </a:lnSpc>
              <a:buClr>
                <a:schemeClr val="tx1"/>
              </a:buClr>
              <a:buSzPct val="125000"/>
              <a:buFont typeface="Systemschrift Normal"/>
              <a:buChar char="•"/>
              <a:tabLst/>
              <a:defRPr sz="2000"/>
            </a:lvl1pPr>
            <a:lvl2pPr marL="660400" indent="-241300">
              <a:lnSpc>
                <a:spcPts val="2600"/>
              </a:lnSpc>
              <a:buSzPct val="120000"/>
              <a:buFont typeface="Systemschrift Normal"/>
              <a:buChar char="•"/>
              <a:tabLst/>
              <a:defRPr sz="1900"/>
            </a:lvl2pPr>
            <a:lvl3pPr marL="1104900" indent="-228600">
              <a:lnSpc>
                <a:spcPts val="2600"/>
              </a:lnSpc>
              <a:buSzPct val="115000"/>
              <a:buFont typeface="Systemschrift Normal"/>
              <a:buChar char="•"/>
              <a:tabLst/>
              <a:defRPr sz="1800"/>
            </a:lvl3pPr>
            <a:lvl4pPr marL="1549400" indent="-215900">
              <a:lnSpc>
                <a:spcPts val="2600"/>
              </a:lnSpc>
              <a:buSzPct val="110000"/>
              <a:buFont typeface="Systemschrift Normal"/>
              <a:buChar char="•"/>
              <a:tabLst/>
              <a:defRPr sz="17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Aufzählungspunkt einfügen</a:t>
            </a:r>
          </a:p>
          <a:p>
            <a:pPr marL="762000" marR="0" lvl="1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Aufzählungsunterpunkt einfügen</a:t>
            </a:r>
          </a:p>
          <a:p>
            <a:pPr marL="1219200" marR="0" lvl="2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Aufzählungsunterpunkt einfügen</a:t>
            </a:r>
          </a:p>
          <a:p>
            <a:pPr marL="1676400" marR="0" lvl="3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Aufzählungsunterpunkt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A29F131-99E6-D812-F210-72CCDECD5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58460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nummerier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7B36ED-9DE1-14F3-ED3C-1DD9592F5F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875" y="1998733"/>
            <a:ext cx="11270583" cy="4021923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lnSpc>
                <a:spcPts val="2100"/>
              </a:lnSpc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/>
            </a:lvl1pPr>
            <a:lvl2pPr marL="533400" indent="-304800">
              <a:lnSpc>
                <a:spcPts val="2200"/>
              </a:lnSpc>
              <a:buFont typeface="+mj-lt"/>
              <a:buAutoNum type="arabicPeriod"/>
              <a:tabLst/>
              <a:defRPr sz="1900"/>
            </a:lvl2pPr>
            <a:lvl3pPr>
              <a:lnSpc>
                <a:spcPts val="2300"/>
              </a:lnSpc>
              <a:defRPr sz="1600"/>
            </a:lvl3pPr>
          </a:lstStyle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Nummerierte Aufzählung, 2-spaltig</a:t>
            </a:r>
          </a:p>
          <a:p>
            <a:pPr marL="571500" marR="0" lvl="1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Hier steht ein Unterpunkt</a:t>
            </a:r>
          </a:p>
          <a:p>
            <a:pPr marL="571500" marR="0" lvl="1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Hier steht ein Unterpunkt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</p:txBody>
      </p:sp>
      <p:sp>
        <p:nvSpPr>
          <p:cNvPr id="7" name="Foliennummernplatzhalter 2">
            <a:extLst>
              <a:ext uri="{FF2B5EF4-FFF2-40B4-BE49-F238E27FC236}">
                <a16:creationId xmlns:a16="http://schemas.microsoft.com/office/drawing/2014/main" id="{2F9B2177-5B01-0B05-7AC7-2C4AB642DA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3" descr="Name der Präsentation">
            <a:extLst>
              <a:ext uri="{FF2B5EF4-FFF2-40B4-BE49-F238E27FC236}">
                <a16:creationId xmlns:a16="http://schemas.microsoft.com/office/drawing/2014/main" id="{03E3D4BE-C3FE-A8BA-7DC5-C9DFD88C9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B56DE2-71FC-63ED-5615-5B87180B59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40658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nummerier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7B36ED-9DE1-14F3-ED3C-1DD9592F5F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876" y="1997365"/>
            <a:ext cx="11270582" cy="4023291"/>
          </a:xfrm>
          <a:prstGeom prst="rect">
            <a:avLst/>
          </a:prstGeom>
        </p:spPr>
        <p:txBody>
          <a:bodyPr lIns="0" tIns="0" rIns="0" bIns="0" numCol="2" spcCol="360000"/>
          <a:lstStyle>
            <a:lvl1pPr marL="266700" indent="-266700">
              <a:buClr>
                <a:schemeClr val="tx1"/>
              </a:buClr>
              <a:buSzPct val="100000"/>
              <a:buFont typeface="+mj-lt"/>
              <a:buAutoNum type="arabicPeriod"/>
              <a:tabLst/>
              <a:defRPr sz="2000"/>
            </a:lvl1pPr>
            <a:lvl2pPr marL="482600" indent="-254000">
              <a:lnSpc>
                <a:spcPts val="2000"/>
              </a:lnSpc>
              <a:buFont typeface="+mj-lt"/>
              <a:buAutoNum type="arabicPeriod"/>
              <a:tabLst/>
              <a:defRPr sz="1900"/>
            </a:lvl2pPr>
          </a:lstStyle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Nummerierte Aufzählung, 2-spaltig</a:t>
            </a:r>
          </a:p>
          <a:p>
            <a:pPr marL="571500" marR="0" lvl="1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Hier steht ein Unterpunkt</a:t>
            </a:r>
          </a:p>
          <a:p>
            <a:pPr marL="571500" marR="0" lvl="1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de-DE" dirty="0"/>
              <a:t>Hier steht ein Unterpunkt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r>
              <a:rPr lang="de-DE" dirty="0"/>
              <a:t>Aufzählungspunkt einfügen</a:t>
            </a:r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+mj-lt"/>
              <a:buAutoNum type="arabicPeriod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endParaRPr lang="de-DE" dirty="0"/>
          </a:p>
        </p:txBody>
      </p:sp>
      <p:sp>
        <p:nvSpPr>
          <p:cNvPr id="7" name="Foliennummernplatzhalter 2">
            <a:extLst>
              <a:ext uri="{FF2B5EF4-FFF2-40B4-BE49-F238E27FC236}">
                <a16:creationId xmlns:a16="http://schemas.microsoft.com/office/drawing/2014/main" id="{3CC3BC2C-0A6B-9B3F-B1E9-9B118D0D6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3" descr="Name der Präsentation">
            <a:extLst>
              <a:ext uri="{FF2B5EF4-FFF2-40B4-BE49-F238E27FC236}">
                <a16:creationId xmlns:a16="http://schemas.microsoft.com/office/drawing/2014/main" id="{EC41ACE1-C645-C81D-F1CB-8C1398D06D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A4D5AE-D248-9AEA-C4C6-9BAD581C44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258297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rechts (Quer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 descr="Textbereich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000" y="1997999"/>
            <a:ext cx="5400000" cy="4050000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ts val="2200"/>
              </a:lnSpc>
              <a:buFontTx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3498FBFF-21A6-8A53-D774-2AE36E35B9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1542" y="1997999"/>
            <a:ext cx="5400000" cy="405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1889533B-A59E-1519-48D5-3DC8A114C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8D2C7D7B-E69B-3D81-A56F-6942679C0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DC081D-EF3E-D2E5-DFED-DD420522F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426334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links (Quer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 descr="Textbereich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24003" y="1998000"/>
            <a:ext cx="5417539" cy="4050000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>
              <a:lnSpc>
                <a:spcPts val="2200"/>
              </a:lnSpc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3498FBFF-21A6-8A53-D774-2AE36E35B9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1998000"/>
            <a:ext cx="5400000" cy="4050000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AE2B792A-551D-64DA-CD02-EAE908726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0C8488C0-3F99-AEC9-8BF4-3C6611BA9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CCA206-7886-88F7-9FDA-5B4C563B3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219649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Tabelle rechts (Quer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AE2B792A-551D-64DA-CD02-EAE908726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0C8488C0-3F99-AEC9-8BF4-3C6611BA9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CCA206-7886-88F7-9FDA-5B4C563B3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  <p:sp>
        <p:nvSpPr>
          <p:cNvPr id="4" name="Tabellenplatzhalter 5">
            <a:extLst>
              <a:ext uri="{FF2B5EF4-FFF2-40B4-BE49-F238E27FC236}">
                <a16:creationId xmlns:a16="http://schemas.microsoft.com/office/drawing/2014/main" id="{AF264CD6-62CC-07E3-AB3F-DE107D9FDFB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24002" y="1998000"/>
            <a:ext cx="5417539" cy="405000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dirty="0"/>
          </a:p>
        </p:txBody>
      </p:sp>
      <p:sp>
        <p:nvSpPr>
          <p:cNvPr id="5" name="Textplatzhalter 8" descr="Textbereich">
            <a:extLst>
              <a:ext uri="{FF2B5EF4-FFF2-40B4-BE49-F238E27FC236}">
                <a16:creationId xmlns:a16="http://schemas.microsoft.com/office/drawing/2014/main" id="{BA1EDA5D-AC70-E880-F3B9-DFA8F759B7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1" y="1997999"/>
            <a:ext cx="5400000" cy="4050000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ts val="2200"/>
              </a:lnSpc>
              <a:buFontTx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353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Tabelle links (Quer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 descr="Textbereich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24003" y="1998000"/>
            <a:ext cx="5417539" cy="4050000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>
              <a:lnSpc>
                <a:spcPts val="2200"/>
              </a:lnSpc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AE2B792A-551D-64DA-CD02-EAE908726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0C8488C0-3F99-AEC9-8BF4-3C6611BA9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CCA206-7886-88F7-9FDA-5B4C563B3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  <p:sp>
        <p:nvSpPr>
          <p:cNvPr id="3" name="Tabellenplatzhalter 5">
            <a:extLst>
              <a:ext uri="{FF2B5EF4-FFF2-40B4-BE49-F238E27FC236}">
                <a16:creationId xmlns:a16="http://schemas.microsoft.com/office/drawing/2014/main" id="{FF30E3BC-8ACB-AC21-6E7E-0CE0843322F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68000" y="1998000"/>
            <a:ext cx="5399998" cy="405000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18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Diagramm rechts (Quer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AE2B792A-551D-64DA-CD02-EAE908726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0C8488C0-3F99-AEC9-8BF4-3C6611BA9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CCA206-7886-88F7-9FDA-5B4C563B3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  <p:sp>
        <p:nvSpPr>
          <p:cNvPr id="4" name="Diagrammplatzhalter 6">
            <a:extLst>
              <a:ext uri="{FF2B5EF4-FFF2-40B4-BE49-F238E27FC236}">
                <a16:creationId xmlns:a16="http://schemas.microsoft.com/office/drawing/2014/main" id="{1E9E7822-2B29-2C7A-4D44-78A44D6AB1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24003" y="1998000"/>
            <a:ext cx="5399997" cy="405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lIns="0" tIns="0" rIns="0" bIns="0"/>
          <a:lstStyle>
            <a:lvl1pPr>
              <a:defRPr>
                <a:ln>
                  <a:noFill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5" name="Textplatzhalter 8" descr="Textbereich">
            <a:extLst>
              <a:ext uri="{FF2B5EF4-FFF2-40B4-BE49-F238E27FC236}">
                <a16:creationId xmlns:a16="http://schemas.microsoft.com/office/drawing/2014/main" id="{A5ED4F51-6B05-D4BA-CCFE-3B038646A6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401" y="1997999"/>
            <a:ext cx="5400000" cy="4050000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ts val="2200"/>
              </a:lnSpc>
              <a:buFontTx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004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Diagramm links (Quer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 descr="Textbereich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24003" y="1998000"/>
            <a:ext cx="5417539" cy="4050000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>
              <a:lnSpc>
                <a:spcPts val="2200"/>
              </a:lnSpc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AE2B792A-551D-64DA-CD02-EAE908726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0C8488C0-3F99-AEC9-8BF4-3C6611BA9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CCA206-7886-88F7-9FDA-5B4C563B3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  <p:sp>
        <p:nvSpPr>
          <p:cNvPr id="3" name="Diagrammplatzhalter 6">
            <a:extLst>
              <a:ext uri="{FF2B5EF4-FFF2-40B4-BE49-F238E27FC236}">
                <a16:creationId xmlns:a16="http://schemas.microsoft.com/office/drawing/2014/main" id="{F7E267CE-B5D6-CA35-E11E-5DC777B7028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68001" y="1998000"/>
            <a:ext cx="5399997" cy="405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lIns="0" tIns="0" rIns="0" bIns="0"/>
          <a:lstStyle>
            <a:lvl1pPr>
              <a:defRPr>
                <a:ln>
                  <a:noFill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341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rechts (Hoch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 descr="Textbereich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4399" y="1998000"/>
            <a:ext cx="6706675" cy="4019271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ts val="2200"/>
              </a:lnSpc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3498FBFF-21A6-8A53-D774-2AE36E35B9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32176" y="486764"/>
            <a:ext cx="4235794" cy="5523148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B128EF4D-05F1-159C-0F7A-689813FC3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D9BFB7B8-69A6-CD6E-55D5-E0C7531E1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EEEAC-D011-DD9D-66AF-6A979A988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60" y="486764"/>
            <a:ext cx="6706676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304514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links (Hoch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 descr="Textbereich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1180" y="1944000"/>
            <a:ext cx="7800362" cy="4081019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ts val="2200"/>
              </a:lnSpc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3498FBFF-21A6-8A53-D774-2AE36E35B9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1980000"/>
            <a:ext cx="3172970" cy="4045019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1619A3BF-5042-1757-72DB-E790821B9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3F8F3F74-6999-0C8A-B85E-D66836EB2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432814-B173-2478-AAC9-2F26FB6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26780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links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 descr="Textbereich">
            <a:extLst>
              <a:ext uri="{FF2B5EF4-FFF2-40B4-BE49-F238E27FC236}">
                <a16:creationId xmlns:a16="http://schemas.microsoft.com/office/drawing/2014/main" id="{77F7CC7D-8E46-7165-0753-462246BB4D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31510" y="486764"/>
            <a:ext cx="4210032" cy="5538255"/>
          </a:xfrm>
          <a:prstGeom prst="rect">
            <a:avLst/>
          </a:prstGeom>
        </p:spPr>
        <p:txBody>
          <a:bodyPr lIns="0" tIns="0" rIns="0" bIns="0" numCol="1" spcCol="360000">
            <a:normAutofit/>
          </a:bodyPr>
          <a:lstStyle>
            <a:lvl1pPr>
              <a:lnSpc>
                <a:spcPts val="2200"/>
              </a:lnSpc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1-spaltig </a:t>
            </a:r>
            <a:br>
              <a:rPr lang="de-DE" dirty="0"/>
            </a:br>
            <a:endParaRPr lang="de-DE" dirty="0"/>
          </a:p>
        </p:txBody>
      </p:sp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3498FBFF-21A6-8A53-D774-2AE36E35B9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1980000"/>
            <a:ext cx="6706676" cy="4045019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1619A3BF-5042-1757-72DB-E790821B9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3F8F3F74-6999-0C8A-B85E-D66836EB2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B51C69B-5593-A3F2-19C6-0A7962E608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60" y="486764"/>
            <a:ext cx="6706676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255197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/Grafik 2-spaltig (Quer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3498FBFF-21A6-8A53-D774-2AE36E35B9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999" y="1980000"/>
            <a:ext cx="5414232" cy="4050000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5" name="Bildplatzhalter 5" descr="Bild-/Grafikplatzhalter">
            <a:extLst>
              <a:ext uri="{FF2B5EF4-FFF2-40B4-BE49-F238E27FC236}">
                <a16:creationId xmlns:a16="http://schemas.microsoft.com/office/drawing/2014/main" id="{CE37ED4A-EF13-68FC-C13E-CA56EDF17B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2654" y="1980000"/>
            <a:ext cx="5414232" cy="4050000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10" name="Foliennummernplatzhalter 2">
            <a:extLst>
              <a:ext uri="{FF2B5EF4-FFF2-40B4-BE49-F238E27FC236}">
                <a16:creationId xmlns:a16="http://schemas.microsoft.com/office/drawing/2014/main" id="{23468244-4577-1760-1A65-4C8585064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3" descr="Name der Präsentation">
            <a:extLst>
              <a:ext uri="{FF2B5EF4-FFF2-40B4-BE49-F238E27FC236}">
                <a16:creationId xmlns:a16="http://schemas.microsoft.com/office/drawing/2014/main" id="{47A32429-6E28-51B1-47E5-93A1B7E948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EE98B5-1C93-52D8-1A64-4A411AC86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180455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/Grafik 3-spaltig (Hochform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3498FBFF-21A6-8A53-D774-2AE36E35B9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1980000"/>
            <a:ext cx="3060317" cy="4043429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5" name="Bildplatzhalter 5" descr="Bild-/Grafikplatzhalter">
            <a:extLst>
              <a:ext uri="{FF2B5EF4-FFF2-40B4-BE49-F238E27FC236}">
                <a16:creationId xmlns:a16="http://schemas.microsoft.com/office/drawing/2014/main" id="{BDBE636D-7644-5DD7-7983-A78DF84A13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73385" y="1980000"/>
            <a:ext cx="3060317" cy="4043429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7" name="Bildplatzhalter 5" descr="Bild-/Grafikplatzhalter">
            <a:extLst>
              <a:ext uri="{FF2B5EF4-FFF2-40B4-BE49-F238E27FC236}">
                <a16:creationId xmlns:a16="http://schemas.microsoft.com/office/drawing/2014/main" id="{AE6B29C6-5FC9-8D06-84A0-4F4A2A7952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60771" y="1980000"/>
            <a:ext cx="3060317" cy="4043429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AFFAC34-594E-3311-28D9-EF7F323FE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 descr="Name der Präsentation">
            <a:extLst>
              <a:ext uri="{FF2B5EF4-FFF2-40B4-BE49-F238E27FC236}">
                <a16:creationId xmlns:a16="http://schemas.microsoft.com/office/drawing/2014/main" id="{B4DB2F6A-4A56-0802-D069-4FD5C0F2C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E930179-E7D5-F375-9D0C-1A38DC3E6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374431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mit Text 2-spalti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DEE53CB-693D-CD7D-F3C9-F8B062EEF5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2E414B-17ED-A1CA-5AC4-0069F2854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5" name="Bildplatzhalter 5" descr="Bild-/Grafikplatzhalter">
            <a:extLst>
              <a:ext uri="{FF2B5EF4-FFF2-40B4-BE49-F238E27FC236}">
                <a16:creationId xmlns:a16="http://schemas.microsoft.com/office/drawing/2014/main" id="{B77781FD-8A6C-4A7C-A555-DF8A3E9C68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558000"/>
            <a:ext cx="5426825" cy="4089157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6" name="Bildplatzhalter 5" descr="Bild-/Grafikplatzhalter">
            <a:extLst>
              <a:ext uri="{FF2B5EF4-FFF2-40B4-BE49-F238E27FC236}">
                <a16:creationId xmlns:a16="http://schemas.microsoft.com/office/drawing/2014/main" id="{2869A9E6-92FF-261B-3B45-64C4D98F175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98886" y="559932"/>
            <a:ext cx="5452209" cy="4089157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7" name="Textplatzhalter 8">
            <a:extLst>
              <a:ext uri="{FF2B5EF4-FFF2-40B4-BE49-F238E27FC236}">
                <a16:creationId xmlns:a16="http://schemas.microsoft.com/office/drawing/2014/main" id="{54DC245D-B22E-48E4-FC4C-186F713A64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000" y="4762901"/>
            <a:ext cx="5426825" cy="1343941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>
              <a:lnSpc>
                <a:spcPts val="1800"/>
              </a:lnSpc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einfügen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EB5D8C64-9398-B18A-7AED-77B91631AE4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93765" y="4762901"/>
            <a:ext cx="5452209" cy="1343941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>
              <a:lnSpc>
                <a:spcPts val="1800"/>
              </a:lnSpc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einfügen</a:t>
            </a:r>
          </a:p>
        </p:txBody>
      </p:sp>
    </p:spTree>
    <p:extLst>
      <p:ext uri="{BB962C8B-B14F-4D97-AF65-F5344CB8AC3E}">
        <p14:creationId xmlns:p14="http://schemas.microsoft.com/office/powerpoint/2010/main" val="256178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3-spaltig / Text 1-spalti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DEE53CB-693D-CD7D-F3C9-F8B062EEF5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2E414B-17ED-A1CA-5AC4-0069F2854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Bildplatzhalter 5" descr="Bild-/Grafikplatzhalter">
            <a:extLst>
              <a:ext uri="{FF2B5EF4-FFF2-40B4-BE49-F238E27FC236}">
                <a16:creationId xmlns:a16="http://schemas.microsoft.com/office/drawing/2014/main" id="{92EC85F5-1B81-5776-51A3-4337214AB8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145" y="558257"/>
            <a:ext cx="7819016" cy="5468470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8163807-BEE5-D34A-4212-052DDE7F5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02477" y="558258"/>
            <a:ext cx="3190456" cy="5468470"/>
          </a:xfrm>
          <a:prstGeom prst="rect">
            <a:avLst/>
          </a:prstGeom>
        </p:spPr>
        <p:txBody>
          <a:bodyPr lIns="0" tIns="0" rIns="0" bIns="0" numCol="1" spcCol="360000">
            <a:noAutofit/>
          </a:bodyPr>
          <a:lstStyle>
            <a:lvl1pPr>
              <a:lnSpc>
                <a:spcPts val="1800"/>
              </a:lnSpc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Text einfügen</a:t>
            </a:r>
          </a:p>
        </p:txBody>
      </p:sp>
    </p:spTree>
    <p:extLst>
      <p:ext uri="{BB962C8B-B14F-4D97-AF65-F5344CB8AC3E}">
        <p14:creationId xmlns:p14="http://schemas.microsoft.com/office/powerpoint/2010/main" val="205389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/Grafik (Fullsi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DEE53CB-693D-CD7D-F3C9-F8B062EEF5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de-DE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2E414B-17ED-A1CA-5AC4-0069F2854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5" name="Bildplatzhalter 5" descr="Bild-/Grafikplatzhalter">
            <a:extLst>
              <a:ext uri="{FF2B5EF4-FFF2-40B4-BE49-F238E27FC236}">
                <a16:creationId xmlns:a16="http://schemas.microsoft.com/office/drawing/2014/main" id="{468ED8B2-7701-F53F-D1EC-93FF8291FB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558000"/>
            <a:ext cx="11283011" cy="5488621"/>
          </a:xfrm>
          <a:prstGeom prst="rect">
            <a:avLst/>
          </a:prstGeom>
          <a:noFill/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303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ellenplatzhalter 5">
            <a:extLst>
              <a:ext uri="{FF2B5EF4-FFF2-40B4-BE49-F238E27FC236}">
                <a16:creationId xmlns:a16="http://schemas.microsoft.com/office/drawing/2014/main" id="{1EF28A0D-062E-22CF-7233-3FAD76D484F7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68000" y="1998732"/>
            <a:ext cx="11270583" cy="4023695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2FA086E-77D7-6E7F-9807-9236F6663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 descr="Name der Präsentation">
            <a:extLst>
              <a:ext uri="{FF2B5EF4-FFF2-40B4-BE49-F238E27FC236}">
                <a16:creationId xmlns:a16="http://schemas.microsoft.com/office/drawing/2014/main" id="{059CCB29-7FDC-2DB5-7B33-8B2C2B4E9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271E70B-EB55-7B9A-CE5F-8710F19C3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108975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grammplatzhalter 6">
            <a:extLst>
              <a:ext uri="{FF2B5EF4-FFF2-40B4-BE49-F238E27FC236}">
                <a16:creationId xmlns:a16="http://schemas.microsoft.com/office/drawing/2014/main" id="{CDEAAA66-0D7C-7F4E-8FD7-16756D66974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68001" y="1998732"/>
            <a:ext cx="11270584" cy="40315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lIns="0" tIns="0" rIns="0" bIns="0"/>
          <a:lstStyle>
            <a:lvl1pPr>
              <a:defRPr>
                <a:ln>
                  <a:noFill/>
                </a:ln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F661BBD-DDF9-0947-7A4B-2EC1C90F5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 descr="Name der Präsentation">
            <a:extLst>
              <a:ext uri="{FF2B5EF4-FFF2-40B4-BE49-F238E27FC236}">
                <a16:creationId xmlns:a16="http://schemas.microsoft.com/office/drawing/2014/main" id="{BC3DDB73-B6BA-DC90-BFF2-7CB8BB96C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EC1B02-F8F6-D72E-9B92-022A091A4D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959" y="486764"/>
            <a:ext cx="11270583" cy="110549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dirty="0"/>
              <a:t>Hier Folientitel einfügen</a:t>
            </a:r>
          </a:p>
        </p:txBody>
      </p:sp>
    </p:spTree>
    <p:extLst>
      <p:ext uri="{BB962C8B-B14F-4D97-AF65-F5344CB8AC3E}">
        <p14:creationId xmlns:p14="http://schemas.microsoft.com/office/powerpoint/2010/main" val="17596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512654C-E5AF-4FB2-19E6-7E35C1F51A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2800" y="4637315"/>
            <a:ext cx="3675062" cy="176348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00"/>
              </a:lnSpc>
              <a:spcAft>
                <a:spcPts val="1000"/>
              </a:spcAft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3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3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3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3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noProof="0" dirty="0"/>
              <a:t>Kontaktdaten einfügen</a:t>
            </a:r>
          </a:p>
        </p:txBody>
      </p:sp>
    </p:spTree>
    <p:extLst>
      <p:ext uri="{BB962C8B-B14F-4D97-AF65-F5344CB8AC3E}">
        <p14:creationId xmlns:p14="http://schemas.microsoft.com/office/powerpoint/2010/main" val="97079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C1839C56-AC19-30CA-3D2E-A80D3A22C9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2368" y="6300906"/>
            <a:ext cx="1187450" cy="23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4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2">
            <a:extLst>
              <a:ext uri="{FF2B5EF4-FFF2-40B4-BE49-F238E27FC236}">
                <a16:creationId xmlns:a16="http://schemas.microsoft.com/office/drawing/2014/main" id="{155B049A-3538-8841-DF32-3F46AF7B3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Fußzeilenplatzhalter 3" descr="Name der Präsentation">
            <a:extLst>
              <a:ext uri="{FF2B5EF4-FFF2-40B4-BE49-F238E27FC236}">
                <a16:creationId xmlns:a16="http://schemas.microsoft.com/office/drawing/2014/main" id="{66E97C37-09FD-F65C-EADC-E62FB8A90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pic>
        <p:nvPicPr>
          <p:cNvPr id="2" name="Grafik 1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ACFAA123-F280-0551-8EFD-5AB81FA5494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552368" y="6300906"/>
            <a:ext cx="1187450" cy="23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9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8" r:id="rId2"/>
    <p:sldLayoutId id="2147483661" r:id="rId3"/>
    <p:sldLayoutId id="2147483667" r:id="rId4"/>
    <p:sldLayoutId id="2147483666" r:id="rId5"/>
    <p:sldLayoutId id="2147483663" r:id="rId6"/>
    <p:sldLayoutId id="2147483664" r:id="rId7"/>
    <p:sldLayoutId id="2147483665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ts val="23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0DFAF158-C6E6-B211-3C4C-294F432AF8BA}"/>
              </a:ext>
            </a:extLst>
          </p:cNvPr>
          <p:cNvCxnSpPr>
            <a:cxnSpLocks/>
          </p:cNvCxnSpPr>
          <p:nvPr userDrawn="1"/>
        </p:nvCxnSpPr>
        <p:spPr>
          <a:xfrm>
            <a:off x="468000" y="1711100"/>
            <a:ext cx="1007999" cy="0"/>
          </a:xfrm>
          <a:prstGeom prst="line">
            <a:avLst/>
          </a:prstGeom>
          <a:noFill/>
          <a:ln w="40640" cap="flat" cmpd="sng" algn="ctr">
            <a:solidFill>
              <a:srgbClr val="00305D"/>
            </a:solidFill>
            <a:prstDash val="solid"/>
            <a:miter lim="800000"/>
          </a:ln>
          <a:effectLst/>
        </p:spPr>
      </p:cxnSp>
      <p:sp>
        <p:nvSpPr>
          <p:cNvPr id="13" name="Foliennummernplatzhalter 2">
            <a:extLst>
              <a:ext uri="{FF2B5EF4-FFF2-40B4-BE49-F238E27FC236}">
                <a16:creationId xmlns:a16="http://schemas.microsoft.com/office/drawing/2014/main" id="{82294C9B-93E0-BE96-037C-39899D748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Fußzeilenplatzhalter 3" descr="Name der Präsentation">
            <a:extLst>
              <a:ext uri="{FF2B5EF4-FFF2-40B4-BE49-F238E27FC236}">
                <a16:creationId xmlns:a16="http://schemas.microsoft.com/office/drawing/2014/main" id="{EB016C6C-C946-ECED-A561-1AE7B955F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pic>
        <p:nvPicPr>
          <p:cNvPr id="2" name="Grafik 1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93DCC66F-4F0A-74C9-5FCB-87C48EB5978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552368" y="6300906"/>
            <a:ext cx="1187450" cy="23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4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701" r:id="rId3"/>
    <p:sldLayoutId id="2147483703" r:id="rId4"/>
    <p:sldLayoutId id="2147483702" r:id="rId5"/>
    <p:sldLayoutId id="2147483704" r:id="rId6"/>
    <p:sldLayoutId id="2147483677" r:id="rId7"/>
    <p:sldLayoutId id="2147483678" r:id="rId8"/>
    <p:sldLayoutId id="2147483705" r:id="rId9"/>
    <p:sldLayoutId id="2147483679" r:id="rId10"/>
    <p:sldLayoutId id="214748368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ts val="23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liennummernplatzhalter 2">
            <a:extLst>
              <a:ext uri="{FF2B5EF4-FFF2-40B4-BE49-F238E27FC236}">
                <a16:creationId xmlns:a16="http://schemas.microsoft.com/office/drawing/2014/main" id="{82294C9B-93E0-BE96-037C-39899D748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Fußzeilenplatzhalter 3" descr="Name der Präsentation">
            <a:extLst>
              <a:ext uri="{FF2B5EF4-FFF2-40B4-BE49-F238E27FC236}">
                <a16:creationId xmlns:a16="http://schemas.microsoft.com/office/drawing/2014/main" id="{EB016C6C-C946-ECED-A561-1AE7B955F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pic>
        <p:nvPicPr>
          <p:cNvPr id="2" name="Grafik 1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A7E9DA77-2A25-2ED3-2663-31F90B42653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52368" y="6300906"/>
            <a:ext cx="1187450" cy="23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5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ts val="23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2">
            <a:extLst>
              <a:ext uri="{FF2B5EF4-FFF2-40B4-BE49-F238E27FC236}">
                <a16:creationId xmlns:a16="http://schemas.microsoft.com/office/drawing/2014/main" id="{B678B0C6-B019-F1A2-6EDF-78C03930B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320611"/>
            <a:ext cx="1068124" cy="20965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Seite </a:t>
            </a:r>
            <a:fld id="{726F1068-35E2-4A40-B3B8-43224BE1128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3" descr="Name der Präsentation">
            <a:extLst>
              <a:ext uri="{FF2B5EF4-FFF2-40B4-BE49-F238E27FC236}">
                <a16:creationId xmlns:a16="http://schemas.microsoft.com/office/drawing/2014/main" id="{A3A0E461-AEE9-12A4-2431-94246DBEE3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5642" y="6320610"/>
            <a:ext cx="5062083" cy="20966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Präsentationstitel</a:t>
            </a:r>
            <a:endParaRPr lang="de-DE" dirty="0"/>
          </a:p>
        </p:txBody>
      </p:sp>
      <p:cxnSp>
        <p:nvCxnSpPr>
          <p:cNvPr id="2" name="Gerade Verbindung 1">
            <a:extLst>
              <a:ext uri="{FF2B5EF4-FFF2-40B4-BE49-F238E27FC236}">
                <a16:creationId xmlns:a16="http://schemas.microsoft.com/office/drawing/2014/main" id="{FD53F7F7-1B81-68FD-66F0-69D91B3872A6}"/>
              </a:ext>
            </a:extLst>
          </p:cNvPr>
          <p:cNvCxnSpPr>
            <a:cxnSpLocks/>
          </p:cNvCxnSpPr>
          <p:nvPr userDrawn="1"/>
        </p:nvCxnSpPr>
        <p:spPr>
          <a:xfrm>
            <a:off x="468000" y="1711100"/>
            <a:ext cx="1007999" cy="0"/>
          </a:xfrm>
          <a:prstGeom prst="line">
            <a:avLst/>
          </a:prstGeom>
          <a:noFill/>
          <a:ln w="40640" cap="flat" cmpd="sng" algn="ctr">
            <a:solidFill>
              <a:srgbClr val="00305D"/>
            </a:solidFill>
            <a:prstDash val="solid"/>
            <a:miter lim="800000"/>
          </a:ln>
          <a:effectLst/>
        </p:spPr>
      </p:cxnSp>
      <p:pic>
        <p:nvPicPr>
          <p:cNvPr id="3" name="Grafik 2" descr="Ein Bild, das Schrift, Grafiken, Screenshot, Grafikdesign enthält.&#10;&#10;KI-generierte Inhalte können fehlerhaft sein.">
            <a:extLst>
              <a:ext uri="{FF2B5EF4-FFF2-40B4-BE49-F238E27FC236}">
                <a16:creationId xmlns:a16="http://schemas.microsoft.com/office/drawing/2014/main" id="{5A69764F-B8BF-8A18-05AA-B0D590071B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52368" y="6300906"/>
            <a:ext cx="1187450" cy="23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4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ts val="23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F5A3B0D2-32AE-6A84-BC3A-695330101BAE}"/>
              </a:ext>
            </a:extLst>
          </p:cNvPr>
          <p:cNvCxnSpPr>
            <a:cxnSpLocks/>
          </p:cNvCxnSpPr>
          <p:nvPr userDrawn="1"/>
        </p:nvCxnSpPr>
        <p:spPr>
          <a:xfrm>
            <a:off x="533586" y="2527070"/>
            <a:ext cx="1007999" cy="0"/>
          </a:xfrm>
          <a:prstGeom prst="line">
            <a:avLst/>
          </a:prstGeom>
          <a:ln w="4064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26CA04A2-4DC6-3070-8593-A0CF65D61349}"/>
              </a:ext>
            </a:extLst>
          </p:cNvPr>
          <p:cNvSpPr txBox="1"/>
          <p:nvPr userDrawn="1"/>
        </p:nvSpPr>
        <p:spPr>
          <a:xfrm>
            <a:off x="533586" y="2701406"/>
            <a:ext cx="9575614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4000" dirty="0">
                <a:solidFill>
                  <a:schemeClr val="tx2"/>
                </a:solidFill>
              </a:rPr>
              <a:t>Vielen Dank </a:t>
            </a:r>
          </a:p>
          <a:p>
            <a:r>
              <a:rPr lang="de-DE" sz="4000" dirty="0">
                <a:solidFill>
                  <a:schemeClr val="tx2"/>
                </a:solidFill>
              </a:rPr>
              <a:t>für Ihre Aufmerksamkeit.</a:t>
            </a:r>
          </a:p>
        </p:txBody>
      </p:sp>
      <p:pic>
        <p:nvPicPr>
          <p:cNvPr id="5" name="Grafik 4" descr="Logo der HAW Kiel">
            <a:extLst>
              <a:ext uri="{FF2B5EF4-FFF2-40B4-BE49-F238E27FC236}">
                <a16:creationId xmlns:a16="http://schemas.microsoft.com/office/drawing/2014/main" id="{0E6CE18A-B45F-C1EC-A077-BFFF4A78F9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84693" y="307758"/>
            <a:ext cx="3053876" cy="88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7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jpeg"/><Relationship Id="rId18" Type="http://schemas.openxmlformats.org/officeDocument/2006/relationships/image" Target="../media/image19.png"/><Relationship Id="rId26" Type="http://schemas.openxmlformats.org/officeDocument/2006/relationships/hyperlink" Target="http://www.dmc-ortim.de/" TargetMode="External"/><Relationship Id="rId39" Type="http://schemas.openxmlformats.org/officeDocument/2006/relationships/hyperlink" Target="https://www.fh-kiel.de/fachbereiche/maschinenwesen/studium-lehre/international/european-project-semester-eps/eps-info-fuer-unternehmen/" TargetMode="External"/><Relationship Id="rId21" Type="http://schemas.openxmlformats.org/officeDocument/2006/relationships/image" Target="../media/image22.png"/><Relationship Id="rId34" Type="http://schemas.openxmlformats.org/officeDocument/2006/relationships/image" Target="../media/image32.jpeg"/><Relationship Id="rId42" Type="http://schemas.openxmlformats.org/officeDocument/2006/relationships/image" Target="../media/image39.png"/><Relationship Id="rId47" Type="http://schemas.openxmlformats.org/officeDocument/2006/relationships/image" Target="../media/image43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6" Type="http://schemas.openxmlformats.org/officeDocument/2006/relationships/image" Target="../media/image17.jpeg"/><Relationship Id="rId29" Type="http://schemas.openxmlformats.org/officeDocument/2006/relationships/image" Target="../media/image28.png"/><Relationship Id="rId11" Type="http://schemas.openxmlformats.org/officeDocument/2006/relationships/image" Target="../media/image12.png"/><Relationship Id="rId24" Type="http://schemas.openxmlformats.org/officeDocument/2006/relationships/image" Target="../media/image25.jpe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7.png"/><Relationship Id="rId45" Type="http://schemas.openxmlformats.org/officeDocument/2006/relationships/image" Target="https://www.hydrotechnik-luebeck.de/wp-content/uploads/2018/12/CenterLogo150x90.gif" TargetMode="External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23" Type="http://schemas.openxmlformats.org/officeDocument/2006/relationships/image" Target="../media/image24.png"/><Relationship Id="rId28" Type="http://schemas.openxmlformats.org/officeDocument/2006/relationships/hyperlink" Target="http://www.jungheinrich.de/" TargetMode="External"/><Relationship Id="rId36" Type="http://schemas.openxmlformats.org/officeDocument/2006/relationships/image" Target="../media/image34.jpg"/><Relationship Id="rId49" Type="http://schemas.openxmlformats.org/officeDocument/2006/relationships/image" Target="../media/image2.png"/><Relationship Id="rId10" Type="http://schemas.openxmlformats.org/officeDocument/2006/relationships/image" Target="../media/image11.png"/><Relationship Id="rId19" Type="http://schemas.openxmlformats.org/officeDocument/2006/relationships/image" Target="../media/image20.jpeg"/><Relationship Id="rId31" Type="http://schemas.openxmlformats.org/officeDocument/2006/relationships/image" Target="../media/image29.png"/><Relationship Id="rId44" Type="http://schemas.openxmlformats.org/officeDocument/2006/relationships/image" Target="../media/image41.gif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Relationship Id="rId22" Type="http://schemas.openxmlformats.org/officeDocument/2006/relationships/image" Target="../media/image23.png"/><Relationship Id="rId27" Type="http://schemas.openxmlformats.org/officeDocument/2006/relationships/image" Target="../media/image27.png"/><Relationship Id="rId30" Type="http://schemas.openxmlformats.org/officeDocument/2006/relationships/hyperlink" Target="http://www.emma-technologies.com/" TargetMode="External"/><Relationship Id="rId35" Type="http://schemas.openxmlformats.org/officeDocument/2006/relationships/image" Target="../media/image33.png"/><Relationship Id="rId43" Type="http://schemas.openxmlformats.org/officeDocument/2006/relationships/image" Target="../media/image40.png"/><Relationship Id="rId48" Type="http://schemas.openxmlformats.org/officeDocument/2006/relationships/image" Target="../media/image44.png"/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gif"/><Relationship Id="rId33" Type="http://schemas.openxmlformats.org/officeDocument/2006/relationships/image" Target="../media/image31.jpeg"/><Relationship Id="rId38" Type="http://schemas.openxmlformats.org/officeDocument/2006/relationships/image" Target="../media/image36.png"/><Relationship Id="rId46" Type="http://schemas.openxmlformats.org/officeDocument/2006/relationships/image" Target="../media/image42.png"/><Relationship Id="rId20" Type="http://schemas.openxmlformats.org/officeDocument/2006/relationships/image" Target="../media/image21.pn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Rainer.Geisler@fh-kiel.de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Rainer.Geisler@haw-kiel.d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355" y="1103861"/>
            <a:ext cx="2145222" cy="278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3" descr="Bildergebnis für lürssen werft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0" b="29260"/>
          <a:stretch/>
        </p:blipFill>
        <p:spPr bwMode="auto">
          <a:xfrm>
            <a:off x="6905664" y="1737925"/>
            <a:ext cx="1614347" cy="699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s://encrypted-tbn0.gstatic.com/images?q=tbn:ANd9GcT8tR28SclhhW_8J-_hjN_kAXNaA9t0-cB26WC4eO1VAzv_kEU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028" y="694857"/>
            <a:ext cx="963844" cy="723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http://ikc.stamp-media.de/wp-content/uploads/2013/03/Nobiskrug_Logo_4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45" y="2352859"/>
            <a:ext cx="715196" cy="759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http://docshare.edana.org/docshare/Photos/31ae6de76dac43d9ac19d8528a16b7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958" y="3731078"/>
            <a:ext cx="959058" cy="456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http://www.marinex.de/level9_cms/layout/LOGO_Marinex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519" y="1214371"/>
            <a:ext cx="1202897" cy="426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742" y="1972579"/>
            <a:ext cx="1214243" cy="28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8" descr="http://www.spielregeln-spielanleitungen.de/uploads/tx_spielregeln/uhl-ingo-uhl-gmbh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671" y="4180517"/>
            <a:ext cx="921930" cy="362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http://www.schwarzer.com/pics/logos/draeger.gif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t="33387" r="16798" b="33387"/>
          <a:stretch/>
        </p:blipFill>
        <p:spPr bwMode="auto">
          <a:xfrm>
            <a:off x="1386198" y="1560510"/>
            <a:ext cx="1281519" cy="604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Nobiskru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59"/>
          <a:stretch/>
        </p:blipFill>
        <p:spPr bwMode="auto">
          <a:xfrm>
            <a:off x="389099" y="2410927"/>
            <a:ext cx="826921" cy="792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9" descr="http://www.mindlight-advertising.com/DGMKG/images/logos/logo_stryker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10" y="4015833"/>
            <a:ext cx="1544543" cy="451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1" descr="http://www.investor-verlag.de/bilder/gallery/Vossloh-Aktie-Vossloh_500x333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7837"/>
          <a:stretch/>
        </p:blipFill>
        <p:spPr bwMode="auto">
          <a:xfrm>
            <a:off x="3283940" y="2569559"/>
            <a:ext cx="1297265" cy="393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3" descr="http://www.raoul-mortier.fr/eolien/images/stories/documentations/FCEOL3/vestas.jpg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6" t="36999" r="14126" b="38807"/>
          <a:stretch/>
        </p:blipFill>
        <p:spPr bwMode="auto">
          <a:xfrm>
            <a:off x="5296202" y="3595456"/>
            <a:ext cx="1784572" cy="292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5" descr="http://www.charterworld.com/news/wp-content/uploads/2011/10/Logo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765" y="1833350"/>
            <a:ext cx="1873261" cy="303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7" descr="http://www.raytheon-anschuetz.com/fileadmin/kundendaten/downloads/Logo-Raytheon-Anschuetz-1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71" y="3338583"/>
            <a:ext cx="2445334" cy="288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1" descr="http://www.stepstone.de/upload_de/logo/D/logoDESIGNA-Verkehrsleittechnik-GmbH-45673DE.gi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973" y="1878297"/>
            <a:ext cx="922003" cy="482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3" descr="http://pumpen.edur.de/imgs/edur_logo.gi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552" y="3223025"/>
            <a:ext cx="817078" cy="470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5" descr="http://www.hochschule-heidelberg.de/fileadmin/srh/heidelberg/images/fakultaeten/informatik/partner/heidelberg.jpg"/>
          <p:cNvPicPr>
            <a:picLocks noChangeAspect="1" noChangeArrowheads="1"/>
          </p:cNvPicPr>
          <p:nvPr/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08" b="34402"/>
          <a:stretch/>
        </p:blipFill>
        <p:spPr bwMode="auto">
          <a:xfrm>
            <a:off x="3918608" y="1025856"/>
            <a:ext cx="2007202" cy="283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7" descr="http://www.fh-kiel.de/uploads/pics/Rud.Prey-Logo.gif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28" y="3080621"/>
            <a:ext cx="1728889" cy="396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8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534"/>
          <a:stretch/>
        </p:blipFill>
        <p:spPr bwMode="auto">
          <a:xfrm>
            <a:off x="6111920" y="2503873"/>
            <a:ext cx="1734730" cy="47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0" descr="http://www.windstammtisch-sh.de/wp-content/uploads/2012/03/wulf-johannsen-logo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776" y="3996570"/>
            <a:ext cx="651029" cy="680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2" descr="http://www.hohenwestedter-werkstatt.de/shared/nps/logo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33" y="2339922"/>
            <a:ext cx="1223068" cy="988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 descr="C:\Users\fbm-lokal\AppData\Local\Microsoft\Windows\Temporary Internet Files\Content.Outlook\HLM3CMNL\cmc-kombilogo.jpg"/>
          <p:cNvPicPr>
            <a:picLocks noChangeAspect="1" noChangeArrowheads="1"/>
          </p:cNvPicPr>
          <p:nvPr/>
        </p:nvPicPr>
        <p:blipFill rotWithShape="1">
          <a:blip r:embed="rId2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2" t="11467" r="5618" b="11648"/>
          <a:stretch/>
        </p:blipFill>
        <p:spPr bwMode="auto">
          <a:xfrm>
            <a:off x="3554852" y="3106912"/>
            <a:ext cx="1129747" cy="741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 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78" y="878819"/>
            <a:ext cx="1669039" cy="408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Logo DMC-ORTIM">
            <a:hlinkClick r:id="rId26" tooltip="dmc-ortim GmbH - Hard- und Software für Zeitwirtschaft und Arbeitsplanung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587" y="4428751"/>
            <a:ext cx="1838302" cy="327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Jungheinrich - Machines. Ideas. Solutions.">
            <a:hlinkClick r:id="rId28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716" y="3907980"/>
            <a:ext cx="1834021" cy="559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emma technologies GmbH">
            <a:hlinkClick r:id="rId30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386" y="4321032"/>
            <a:ext cx="988538" cy="405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406" y="2351540"/>
            <a:ext cx="1359808" cy="560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Grafik 1" descr="Bildergebnis für buchholz hydraulik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106" y="883257"/>
            <a:ext cx="1398597" cy="684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fik 2" descr="Bildergebnis für borba gmbh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998" y="3468195"/>
            <a:ext cx="1086332" cy="56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fik 4" descr="Bildergebnis für wärtsilä elac nautik gmbh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14" y="1505003"/>
            <a:ext cx="1054803" cy="65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Untertitel 2"/>
          <p:cNvSpPr txBox="1">
            <a:spLocks/>
          </p:cNvSpPr>
          <p:nvPr/>
        </p:nvSpPr>
        <p:spPr>
          <a:xfrm>
            <a:off x="3604058" y="6345857"/>
            <a:ext cx="4979567" cy="303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spcAft>
                <a:spcPct val="0"/>
              </a:spcAft>
            </a:pPr>
            <a:r>
              <a:rPr lang="de-DE" altLang="de-DE" sz="1600" dirty="0">
                <a:solidFill>
                  <a:srgbClr val="002060"/>
                </a:solidFill>
                <a:latin typeface="Arial" charset="0"/>
              </a:rPr>
              <a:t>Einige EPS Projektpartner aus den letzten 20 Jahren</a:t>
            </a:r>
          </a:p>
          <a:p>
            <a:pPr algn="l"/>
            <a:endParaRPr lang="de-DE" sz="1600" i="1" dirty="0">
              <a:solidFill>
                <a:srgbClr val="002060"/>
              </a:solidFill>
            </a:endParaRPr>
          </a:p>
        </p:txBody>
      </p:sp>
      <p:sp>
        <p:nvSpPr>
          <p:cNvPr id="36" name="AutoShape 4" descr="data:image/jpeg;base64,/9j/4AAQSkZJRgABAQAAAQABAAD/2wCEAAkGBxIQEhAQEBMVExAQEQ0SEBASGBAXFhcWFxEWGBURExgbKCgsGRslGxcVITEhJSkrLjA6Fx8zODMwNygtLisBCgoKDg0OGxAQGi4fIB0tLS0tLSsuLS0tLS0tKy0rLSstLS0rLS0tKy0tLS0rLS0tLS0tLS0tLS0tLS0tLS0tLf/AABEIAHAAwQMBEQACEQEDEQH/xAAbAAACAwEBAQAAAAAAAAAAAAAABAMFBgIBB//EAEkQAAIBAgQCBQYJCQUJAAAAAAECAwARBBIhMQUGEzJBUXEiYYGRocEUFTRSg7Gz0fAjM0JTcnSSsvEkQ2JzwwcWRGNkoqPS4f/EABkBAQADAQEAAAAAAAAAAAAAAAABAgMEBf/EADIRAAICAQMCBAUDAgcAAAAAAAABAhEDEiExBEETMjNRImFxgfCRocHh8RQjQlJisdH/2gAMAwEAAhEDEQA/APuNAFAFAFAFAFAFAFAFAFAFAFAFAFAFAFAFAFAFAFAFAFAFAFAFAFAFAFAFAFAFAQ4nELGuZzlHf7hRJt0irairZV/DJ5/zC9HH+se2u+w7vC9aaYx8xlrnLyr7sYHD3axknkJFvzdkHs3qNSXCLaJPmX6bE0GCCG+eRrA6M7EeNqhyvsWUK7jlVLnhNARxTK3VYNbexB9dGmiE0+CWhJyy3Hd4UIaF3Z016y637xUqmQ7RJDOr7UaoJpk1QWOXF+21CGRF2XcXHeKmrF0SRuDtUNBM7oSFAFAFAFAFAFAFAFAL4zFLEhdthsO89gFTGLk6RWUlFWyrwWDadunn2/u4+wC+ht+L1pKWlaYmMIOb1y+xeVkdAUAUAUBFPHmVl2zKy38QReidMhq1RlVilwbhyLrexI2Yd3mNdTccio4kp4nfY1UEwdQ66hgCK5WqdHammrRLQkKARxUJU9Im/wCkPrNXTvZmclTtDUEgYAiqtUXTtElQSeGgFpFyHMNjvUrcq1QyrX1qCx7QBQBQBQBQBQBQHhoCimb4RiFTeOK5baxNu3zX0rZLTC/c5n/mZK7IvqxOkwEPH8XipxHC6xZ82VSFIACk6mxN9K6XCEI2zz1myZJ1F0WWOi4jCjSdOjhBcoFW9r9nk++qJ45bUayjmir1Gg4VjOmhjlIsXXUbagkEesGspKm0dMJaopjgNQWPAwoD59wDi082IjilkLxvmDI1rEZDXVOEVFtI8/FlnKai2O8Q4q+BMsEdiWsUJ/RvazW7Tbs83rhRWRJstLI8TcV9i2wbYpMNNLPJeXo3dFyoMlkJF7DU7aGsnpckkbrWsbcnuVvJ/GZ55mSZ8yiJmAyoNc6i+gHeavlhGMbSMunyznJqTNbLKq9YgXv1iBWB1tiWDlUSMispBuQFINXatWUTqVFgzAbmqGhG2IQbso8SKUyLR3ow7wacDkihbLdSdtql7kLbYnzVBY9oAoAoAoAoAoCHFSZUdvmqx9QqUtysnUWzP8qL5ch/w29orfNwjm6flmmrnOs+ZcnfLIfpvsmrsy+RnmdP6qPptcZ6Zi/9o3/DfT/6db4O5xdZ/pLnk75JD9N9q9Uy+dm3T+mvzuYzk/5XD9L9k1dGbyM4um9RfnYr+HYswSLKBcpmt4kEX9F6vJalRnCWiVlzgMDIAmOlOYtKGUHckEnMbdlxtWbadwRuoy2ySNxxk/2fEf5M38hrmj5kd2TyMwnJ0xjlmYC5GHmPqKkD2V05VaOHpnUn9CDhGHOOxNpnN2DM7Dc2GgHcKmT0R2KY08mT4jrmLhvwOZBEzWKq6H9JTmNxf0VEJa1uTmh4UlpJeasSZfgkh6z4dC3jmOY+u9Maq0T1D1aX8h6HlhXwnTu7GUxdIuoygBPJS3hYaGqPK1OjRdOnjtvfkg5L4i6PJHe6GN3CnYMo3Hjt5/RU5opqyOlm02hDhUJxuJAmY+XmZiN7BdAN7CryeiOxlBeLP4u4zzPwoYOSJoWYBsxGvlKVI1B001FRjnrTTLZ8fhyTizccExRmgikbrMgzeI0J9Yrmmqk0d8Jaopj9VLhQBQBQBQHLqCCDsaJ0Q1ZBhMEkV8gtm3qXJy5IjBR4GagsfMuT/lkP032TV2ZvIzy+n9VH0qRwoLMQFAJJOwHea40j026MVz7MsgwrIQynp7MpBG8exrowbNnH1TT0tfnBe8nfI4fpftXrPL52bdP6aMZyf8rh+l+yaujN5GcXTeovzsKcEwIxEyQsbBxJqOyyMQfONBpU5G4xbK4oqc1H84HemlwpbCzdTMGXuG9nXvB1v/WoVSqSLNyx/Azb45r4OQ9+Fk+yNcy9RfU75em/p/Bh+VuvP+64j6hXTk4X1OHp/M/oTcj/ACofsSVGbylul9QZ/wBoB/LRD/lD+c1XB5S3V+ZFbx0fk8H+7D+c2NXx8yMs3lj9Db4X5Av7p/pVzP1Pud0fSX0/gxfKn55/8if+U105vKcfT+d/Ri/L+EM06Rq5jJDnOt7iwJ01FTkdRuimGOqdWafG8q3GebFuVX9KTYeknSsFl9kdUunT3lI0HB8MsUMcaNnUL5L6agkm/trKTbbs6IJRikh6oLhQBQBQBQBQBQBQGOxnJzCTpMNIEFywBzAr3BSOy/4NbrNtUkckumeq4skl5fxkoyTYq8ZtmAzHTutpfs7ajxILdIPDkltKWxY8T5filhjhBydFYRvoT2ZrjS9+3aqxyNSs1yYYziolRhuVsUimL4QFia+dVz7Hew03q7yxe7RlHp5x21bFJyf8sh+l+yfetc3kObp/US/ODQcD5Vkw88crOrKmfQZr6ow99ZTyqSqjpxdO4STsa5r4cMR0KKB0zM2Vz2KBdgx7tb/VVcUtNstnhrpLkk4bwmePDy4aR0ZWjkSNhmuuZSLHvFzfv90SnFytF4Y5Ri4t/QX5d5bfDSM7srq0bIQL9rKdR3aGpyZFJbIphwPG22+RWfk+RJekw0oQDVQc118wI3H41qyzJqpIo+malcHQvJyvNJMvwiYNmtmK5s2UdmunYfCpWVKOyIeCTmtTssuYeWWnMXRMqLHGIwrZtgTa1qpDJpu+5pmwOdU+C5hwRXDLBcZhCI762vky3qjfxWbKNQ0lHy9yzJhphKzqQFZbDNfW2utaTyqSoww9O8crsVxHKbrMWw0gQDylBzAr5gR2VZZfh+Io+nan8DoYl5excoyT4m8RK5gM2oBvbs9tV8SC3SLPDkltKWxqMPCEVUXqoqqPACwrF7uzqSSVIkvQkr4eKKdGFj6xV3jfYyWVdx2KVW1Ug1VqjRNPgkqCQoAoBTEYgo8YNsjllzdzWuo9PleypStMq5U0N1BYKAKApeY+ENiFjaNss0LZo2N7bi+2x0H42vCenkxy49dNcrgq5RxVlK2QXBGYdHfbs13rReEZPx3se8rctvA/TTWzAMEUWO4sSx8O6oyZFJUhgwOD1SNbWJ1lVHBKxaa6o7WVA6lssdybEBh5RNjvparNpKjGKk3q/KIsBj5WiSaRowJGjUAJILZpAtr5jcns0HnqXFXSEJycVJk2M4qiEIhu/SwRnyZCozOoYFgLBspJsTUKLe5MsiTpfQaXHIWMflBhfrLIoNr3yswAbYnQ+eop1ZfUroreDYszJ07AZ+jvYXtsdvV31pNadjLHNzWpnXCuKdIgd5oT+SEjxxg500BObym222qso06SJx5NStte+39xyDikT3s3VXOSwZRk+eCwF1840qHFouskX3ORxiHKzFiFXITmWQGzGykAi5BPaKaJDxY1dkK8ViS7OWBK5yMkpKrc+UwtdRod6lxZXxIrkaPEY7O2bRGRW0bQtbKPPfMu1V0strjTdjlQXCgMsDXScZ6rEag2NRRKY7BxJ163lDz71V412LrI1yWEGPRtL2PcazcGjVTTG6qXIcTAJFZG2YEf/fGidOyGk1TK7h+PIYwTG0imyt84dnprSUdtSMoTaeiXJb1mbBQBQBQBQBQBQFRDw51w8UJK5o3gYnW1lmDm2ncKu5JybMVBqCj7f+kT8OmBKr0fRnEpiMxL5vzgdkta24Ot/RU6l+1EPHLhe9iQwkzyrds+SSRmfpJSCGDBbJ1UsDbT+tk0kU0ycvz/AK7FtwjBPFAIWy3UMoZSTf8AxHQWPm18azm05Wa44OMNLIsPhZhAIGWMAQdEHV3OuTKDbINPTU2tVkKM9Gl+1fmxxi+ENIACwCjCvCTr1iUN/DyalTS/WyJYnL9KFm4W8isMoDnoPKMs8gssoY9ceTtoNanUkQ8ba/q/5OePXi+E2aL+0QhejZiJLhSo6NbHNe/m1pDevkVzbat+V9yU4XNiYlB0EcT4he5ox+SJ85Lf9lRfwv8AYtpvIl+v24NDWZ0BQHz5HK7Eiu1qzy02uBiPHMNxeocUXU33GY8Wp8x89Q4suppk4qpYaw+NdNL3Hcfcaq4Jl1kaLXC41X02b5p91ZOLRtGakc4/h6TCzCxGzDceFIycROClyV4kxGHFivTRjYrfMPH8emr1CXyMk5w2atE8PHYT1iUOmjA+69Q8UuxZZ4Pkm+N4P1g9tV8OXsW8aHuVuO5hsbQgEa3ZgfZWkcN8mM+o/wBo3wLFyyBukGmmVrWv3iq5Ek9jTDOUluW1Zmx4aAWfGqNBcnsAqyiVc0RMkkm/kr3VOyK05DUEIQWHpNVbsulRITUEkJxA7Bc1NEWc5WbraDTTSmyI3ZOqgaCoJOqEhQBQBQHzyu48oKAKA7jlZdjRpMlNrgaix3zh6RVHH2NFP3HI5Q2oP489Vao0TTHsNxB10PlDuO/o/BqjgmaKbRYQcRRtzY9xrNwaNVNMllw6Pqyq3nIBqE2iXGMuSL4sh/Vr6qnxJe5XwoexLFhUXqoo8ABUNt8ssoxXCJgKgse0AUAUAUAUAUAUAUAUBBPio4+u6r+0QProk3wVckuSsxHNGFT+8zHuQM3tGntrRYpPsZvqMa7lbPzxEOpE7ftFV++rrA/cyfVx7IW/37/6f/yH/wBanwPmU/xn/H9xGtjAKAKAKAKA9ViNRoaMlMaixxHWF/OKq4l1kfcbjxCtsfRVWjRSTGY5mXqkiqtJlk2uBuPijDcA+sVTQjVZWMx8UQ7gj21V432LLKu4wmLRtmH1VVxaLKSZMCDtUFjqgCgCgCgFMZxGKH87IqdoBIufAVMYt8IrKcY8spcXzlAukYeQ9lhlB9evsrRYZPkwl1UFxuV8vMuLk0hgCDsLXJ9BNh7KusMVyzJ9TN+VCkiY6brzFR2gNl9HkVdRguEZueSXLIk5cvq8lySL2H31bUZ6L5YzHwCEb5m8T91qamWUENR8MhXaNfTr9d6rbCSJfgkfzE/hH3Utk6UUXwpRo11PcwIq9FLJkkDbEGhKPaAKAKAKAKAKA7SZhsaholNoYTHMN7GocSyyMkGOHaCPVUaS6miQYxO+3oNNLJU0SLiV3zAeyopk6l7nrcUVd5rebPUaPkT4ldzg8eP6Bkf9lTb1mnhr2Ieb2Z58aYttEUIO+Qg+wa0UIEeNPsQy4eeQWmxD27VSyjwPf6RUpRXCKOc5cs5i4NCuuXMe9iT66tbKKKHYoVXqqF8AKhsskjuoAUAUAUAUAUB4Vvvt6KkC8mBibeNfGwpZDSIzwqPsDL4M/wDSpsikcnhg7HcfwH3e+psUc/Fp7H9a0saQPDm+eP4SPfSxpAcOb5w9RpqGk8GAftK+2lig+L2+cvqP30saT34vb54/hP30sUdDhve59AX33pY0nQ4Yvazn0gfUBUWxpOhw2LtW/wC0Wb66WxSJosMi9VFHgAKhtk0S1BIUAUAUAUAUAUAUAUAUAUB//9k="/>
          <p:cNvSpPr>
            <a:spLocks noChangeAspect="1" noChangeArrowheads="1"/>
          </p:cNvSpPr>
          <p:nvPr/>
        </p:nvSpPr>
        <p:spPr bwMode="auto">
          <a:xfrm>
            <a:off x="171128" y="43228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" name="Titel 1"/>
          <p:cNvSpPr txBox="1">
            <a:spLocks/>
          </p:cNvSpPr>
          <p:nvPr/>
        </p:nvSpPr>
        <p:spPr>
          <a:xfrm>
            <a:off x="323528" y="315712"/>
            <a:ext cx="6984776" cy="52100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002060"/>
                </a:solidFill>
              </a:rPr>
              <a:t>European Project Semester 2027</a:t>
            </a:r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638" y="4677470"/>
            <a:ext cx="1088538" cy="631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2" descr="https://upload.wikimedia.org/wikipedia/commons/7/7a/Prokon_Logo_CMYK.png">
            <a:extLst>
              <a:ext uri="{FF2B5EF4-FFF2-40B4-BE49-F238E27FC236}">
                <a16:creationId xmlns:a16="http://schemas.microsoft.com/office/drawing/2014/main" id="{05EA9B7A-F4E6-478E-8B94-02320FAD4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22" y="4845976"/>
            <a:ext cx="1701866" cy="497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F6182B70-C7E2-4460-9A63-F253F8F14061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188356" y="4917153"/>
            <a:ext cx="1595319" cy="583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Grafik 41">
            <a:hlinkClick r:id="rId39"/>
            <a:extLst>
              <a:ext uri="{FF2B5EF4-FFF2-40B4-BE49-F238E27FC236}">
                <a16:creationId xmlns:a16="http://schemas.microsoft.com/office/drawing/2014/main" id="{8C90564B-102D-40ED-95F6-AAE2FE0E9DC5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-27990" y="6035326"/>
            <a:ext cx="3612547" cy="794179"/>
          </a:xfrm>
          <a:prstGeom prst="rect">
            <a:avLst/>
          </a:prstGeom>
        </p:spPr>
      </p:pic>
      <p:pic>
        <p:nvPicPr>
          <p:cNvPr id="43" name="Grafik 42" descr="GMEServ: Generators - Motors - Electric - Service"/>
          <p:cNvPicPr/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423" y="4917153"/>
            <a:ext cx="2262237" cy="458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AutoShape 2" descr="Grundfos | SHK-Spezial"/>
          <p:cNvSpPr>
            <a:spLocks noChangeAspect="1" noChangeArrowheads="1"/>
          </p:cNvSpPr>
          <p:nvPr/>
        </p:nvSpPr>
        <p:spPr bwMode="auto">
          <a:xfrm>
            <a:off x="7772784" y="13771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4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3736" y="5094608"/>
            <a:ext cx="1577117" cy="614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6" descr="Image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601" y="5389430"/>
            <a:ext cx="1682749" cy="708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YDROTECHNIK LÜBECK Logo"/>
          <p:cNvPicPr>
            <a:picLocks noChangeAspect="1" noChangeArrowheads="1"/>
          </p:cNvPicPr>
          <p:nvPr/>
        </p:nvPicPr>
        <p:blipFill>
          <a:blip r:embed="rId44" r:link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895" y="3542111"/>
            <a:ext cx="1309726" cy="788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Grafik 46"/>
          <p:cNvPicPr/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264" y="2731213"/>
            <a:ext cx="1243494" cy="567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Grafik 47"/>
          <p:cNvPicPr/>
          <p:nvPr/>
        </p:nvPicPr>
        <p:blipFill rotWithShape="1"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5" t="16304" r="3352" b="13275"/>
          <a:stretch/>
        </p:blipFill>
        <p:spPr bwMode="auto">
          <a:xfrm>
            <a:off x="8682456" y="5496632"/>
            <a:ext cx="1537335" cy="559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3067A2D-0AFE-E1A5-D7B8-DDA7EA152088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569756" y="5455424"/>
            <a:ext cx="1512637" cy="56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Grafik 40" descr="Logo der HAW Kiel">
            <a:extLst>
              <a:ext uri="{FF2B5EF4-FFF2-40B4-BE49-F238E27FC236}">
                <a16:creationId xmlns:a16="http://schemas.microsoft.com/office/drawing/2014/main" id="{865264D7-E1B4-9FCD-368F-5E14D343B4D8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966996" y="93075"/>
            <a:ext cx="3053876" cy="88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2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DE5F48-9113-72F5-3ADF-DF7824848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59" y="486764"/>
            <a:ext cx="11270583" cy="552747"/>
          </a:xfrm>
        </p:spPr>
        <p:txBody>
          <a:bodyPr/>
          <a:lstStyle/>
          <a:p>
            <a:r>
              <a:rPr lang="de-DE" altLang="de-DE" dirty="0">
                <a:solidFill>
                  <a:srgbClr val="002060"/>
                </a:solidFill>
              </a:rPr>
              <a:t>EPS </a:t>
            </a:r>
            <a:r>
              <a:rPr lang="en-AE" altLang="de-DE" dirty="0">
                <a:solidFill>
                  <a:srgbClr val="002060"/>
                </a:solidFill>
              </a:rPr>
              <a:t>–</a:t>
            </a:r>
            <a:r>
              <a:rPr lang="de-DE" altLang="de-DE" dirty="0">
                <a:solidFill>
                  <a:srgbClr val="002060"/>
                </a:solidFill>
              </a:rPr>
              <a:t> Projekte lohnen sich für Unternehmen</a:t>
            </a:r>
            <a:endParaRPr lang="de-DE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70958" y="1209802"/>
            <a:ext cx="11461299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Fachkräftemangel, Probleme in der Versorgung mit Material und Energie plagen alle Unternehmen. Unter diesen Voraussetzungen stehen oft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keine Ressourcen für strategische Projekte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wie Produktentwicklung, Markterschließungen und Optimierungen zur Verfügung – obwohl das immer notwendig ist.</a:t>
            </a:r>
          </a:p>
          <a:p>
            <a:pPr algn="just">
              <a:spcBef>
                <a:spcPct val="50000"/>
              </a:spcBef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Solche Projekte können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nur z.T. durch Bachelor- und Masterarbeiten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von Studierenden abgedeckt werden. Häufig wird dafür aber sowohl technisches als auch betriebswirtschaftliches Know-how benötigt und das Arbeitsvolumen ist einfach zu hoch für eine(n).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70958" y="3476333"/>
            <a:ext cx="1137938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Was aber wäre, wenn ein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internationales, interdisziplinäres Team von 3-5 Studierenden vier Monate ausschließlich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an Ihrem Projekt arbeiten könnte, professionell betreut wird und sich selbst organisiert? Und wenn es zusätzlich vorab für die Beratungsarbeit im Unternehmen durch gezielte Seminare von der Hochschule „eingenordet“ wird?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70958" y="4943659"/>
            <a:ext cx="11379384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000" b="1" dirty="0">
                <a:solidFill>
                  <a:srgbClr val="002060"/>
                </a:solidFill>
                <a:latin typeface="+mn-lt"/>
              </a:rPr>
              <a:t>Das ist mit dem European Project Semester (EPS) der HAW Kiel möglich.</a:t>
            </a:r>
          </a:p>
          <a:p>
            <a:pPr>
              <a:spcBef>
                <a:spcPct val="50000"/>
              </a:spcBef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Auf den folgenden Seiten stellen wir Ihnen das EPS vor und hoffen, Ihr Interesse zu wecken.</a:t>
            </a:r>
          </a:p>
          <a:p>
            <a:pPr>
              <a:spcBef>
                <a:spcPct val="50000"/>
              </a:spcBef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Wenden Sie sich für Terminvereinbarung oder Projektvorschläge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direkt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an den Projektleiter </a:t>
            </a:r>
            <a:br>
              <a:rPr lang="de-DE" altLang="de-DE" sz="1800" dirty="0">
                <a:solidFill>
                  <a:srgbClr val="002060"/>
                </a:solidFill>
                <a:latin typeface="+mn-lt"/>
              </a:rPr>
            </a:b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Prof. Dr.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  <a:hlinkClick r:id="rId2"/>
              </a:rPr>
              <a:t>Rainer.Geisler@haw-kiel.de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  0173-3620563</a:t>
            </a:r>
          </a:p>
        </p:txBody>
      </p:sp>
    </p:spTree>
    <p:extLst>
      <p:ext uri="{BB962C8B-B14F-4D97-AF65-F5344CB8AC3E}">
        <p14:creationId xmlns:p14="http://schemas.microsoft.com/office/powerpoint/2010/main" val="306343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002060"/>
                </a:solidFill>
              </a:rPr>
              <a:t>Was ist das European Project Semester (EPS)?</a:t>
            </a:r>
            <a:endParaRPr lang="de-DE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582" y="1231102"/>
            <a:ext cx="11224651" cy="554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66700" indent="-266700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Ein Team von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3-5 Studierenden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bearbeitet mit Unterstützung eines Professors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vier Monate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selbstständig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ein Projekt, das ein Unternehmen an sie vergibt.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Die Teams werden von uns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international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und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fachlich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bewusst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gemischt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. Die Projektsprache ist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Englisch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. Beginn der eigentlichen Projekte: Mitte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März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Die Studierenden müssen sich an der HAW Kiel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bewerben und werden dort ausgesucht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. Die Organisation wird vom Fachbereich Maschinenwesen der HAW Kiel übernommen.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Vor dem eigentlichen Projektstart werden die Studierenden in Kursen auf Ihre „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Beratertätigkeit“ vorbereitet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(Marktforschung, Projektmanagement, interkulturelle Kommunikation etc…)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Die EPS-Projekte sind in erster Linie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technisch und ökonomisch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ausgerichtet.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Typische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Schwerpunkte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der Studierenden: Vertriebsingenieur, Ingenieur, IT-Techniker, E-Techniker, Industriedesigner, technischer Betriebswirt, etc.. Die HAW Kiel wird den fachlichen Fokus etwas weiter setzen und auch nicht-technische Projekte einschließen.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Die Studierenden werden auch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während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der Projektarbeit vom Professor und dem Unternehmen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betreut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. Das Team erstellt gemeinsam eine professionelle Abschlussarbeit und präsentiert die Projektergebnisse.</a:t>
            </a:r>
          </a:p>
        </p:txBody>
      </p:sp>
    </p:spTree>
    <p:extLst>
      <p:ext uri="{BB962C8B-B14F-4D97-AF65-F5344CB8AC3E}">
        <p14:creationId xmlns:p14="http://schemas.microsoft.com/office/powerpoint/2010/main" val="16107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002060"/>
                </a:solidFill>
              </a:rPr>
              <a:t>EPS-Projekte bringen Unternehmen direkte Vorteile</a:t>
            </a:r>
            <a:endParaRPr lang="de-DE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297858" y="1592258"/>
            <a:ext cx="5310668" cy="4259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2563" indent="-182563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Definition eines bearbeitbaren Projektes mit Professor/ Supervisor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1-2 Std. pro Woche Abstimmung mit dem Team auf Englisch. In jedem Team ist i.d.R. ein deutschsprachiger Studierender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ggf. Zugriff auf vorhandene Daten (z.B. Marketing) zur Verarbeitung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2.200 € für die vier Monate eines kompletten Teams (Pauschale) an die HAW Kiel als Beitrag zur Kostendeckung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Reisekosten für die Studierenden – je nach Organisation steuerbar.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97858" y="1155644"/>
            <a:ext cx="5101661" cy="35552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de-DE" altLang="de-DE" sz="2000" dirty="0">
                <a:solidFill>
                  <a:schemeClr val="bg1"/>
                </a:solidFill>
                <a:latin typeface="+mn-lt"/>
              </a:rPr>
              <a:t>Aufwand Unternehmen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51184" y="1159964"/>
            <a:ext cx="5244221" cy="35552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de-DE" altLang="de-DE" sz="2000" dirty="0">
                <a:solidFill>
                  <a:schemeClr val="bg1"/>
                </a:solidFill>
                <a:latin typeface="+mn-lt"/>
              </a:rPr>
              <a:t>Nutzen Unternehmen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51186" y="1615767"/>
            <a:ext cx="4982963" cy="490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61950" indent="-361950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3 bis 5 motivierte Mitarbeiter, die 13 Wochen für die Bearbeitung eines Themas zur Verfügung stehen </a:t>
            </a:r>
            <a:br>
              <a:rPr lang="de-DE" altLang="de-DE" sz="1800" dirty="0">
                <a:solidFill>
                  <a:srgbClr val="002060"/>
                </a:solidFill>
                <a:latin typeface="+mn-lt"/>
              </a:rPr>
            </a:b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(etwa 300 Personentage)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Ideal, um kreative Projekte zu bearbeiten, für die im Tagesgeschäft wenig Zeit bleibt (z.B. Internationalisierung)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Kompetente Steuerung und Unterstützung durch Supervisor (Professor)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Motivierte, ausgesuchte Studierende, die zu dem Projekt passen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Internationales Team stärkt die interkulturellen Kompetenzen des Unternehmens</a:t>
            </a:r>
          </a:p>
        </p:txBody>
      </p:sp>
    </p:spTree>
    <p:extLst>
      <p:ext uri="{BB962C8B-B14F-4D97-AF65-F5344CB8AC3E}">
        <p14:creationId xmlns:p14="http://schemas.microsoft.com/office/powerpoint/2010/main" val="332824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002060"/>
                </a:solidFill>
              </a:rPr>
              <a:t>Welche Projekte sind geeignet?</a:t>
            </a:r>
            <a:endParaRPr lang="de-DE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70959" y="1039511"/>
            <a:ext cx="6133097" cy="56051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61950" indent="-361950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Grundsätzlich sind EPS-Projekte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technisch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/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wirtschaftlich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orientiert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Die Projekte müssen eigenständig organisierbar sein – kein standardisiertes Tagesgeschäft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Für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reine IT-Themen/ Programmierung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und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 Prozessoptimierung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stehen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nicht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genug Studierende mit dieser Vertiefung zur Verfügung. KI kann Bestandteil sein, aber nicht Mittelpunkt.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Perfekt sind Projekte, in denen ein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technisches Produkt vermarktet 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oder kalkuliert werden soll (Verbindung Technik und Betriebswirtschaft)</a:t>
            </a:r>
          </a:p>
          <a:p>
            <a:pPr marL="182563" indent="-182563">
              <a:spcBef>
                <a:spcPct val="50000"/>
              </a:spcBef>
              <a:buFontTx/>
              <a:buChar char="•"/>
            </a:pP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Die Projekte werden an die Bewerber (Studierende) mit den jeweiligen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Schwerpunkten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gesendet, so dass deutlich wird, wer für dieses Team in Frage kommt: Ein reines Konstruktionsthema ist z.B. nichts für Marketingleute</a:t>
            </a:r>
            <a:br>
              <a:rPr lang="de-DE" altLang="de-DE" sz="1800" b="1" dirty="0">
                <a:solidFill>
                  <a:srgbClr val="002060"/>
                </a:solidFill>
                <a:latin typeface="+mn-lt"/>
              </a:rPr>
            </a:b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Im Zweifelsfall einfach fragen… 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  <a:sym typeface="Wingdings" panose="05000000000000000000" pitchFamily="2" charset="2"/>
              </a:rPr>
              <a:t></a:t>
            </a:r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297" y="374468"/>
            <a:ext cx="5354703" cy="636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4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002060"/>
                </a:solidFill>
              </a:rPr>
              <a:t>Weitere Projektbeispiele aus dem EPS in Kiel (1/2)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/>
          <a:srcRect r="26109" b="32940"/>
          <a:stretch/>
        </p:blipFill>
        <p:spPr>
          <a:xfrm>
            <a:off x="5867682" y="941857"/>
            <a:ext cx="4272478" cy="570287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r="25070" b="27211"/>
          <a:stretch/>
        </p:blipFill>
        <p:spPr>
          <a:xfrm>
            <a:off x="645010" y="941857"/>
            <a:ext cx="4057619" cy="577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002060"/>
                </a:solidFill>
              </a:rPr>
              <a:t>Weitere Projektbeispiele aus dem EPS in Kiel (2/2)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b="16825"/>
          <a:stretch/>
        </p:blipFill>
        <p:spPr>
          <a:xfrm>
            <a:off x="5841935" y="958083"/>
            <a:ext cx="5691776" cy="574455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99" y="1118586"/>
            <a:ext cx="5110535" cy="57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9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>
                <a:solidFill>
                  <a:srgbClr val="002060"/>
                </a:solidFill>
              </a:rPr>
              <a:t>Studierende z.B. EPS 2024 – eine bunte Mischung</a:t>
            </a:r>
            <a:br>
              <a:rPr lang="de-DE" dirty="0">
                <a:solidFill>
                  <a:srgbClr val="002060"/>
                </a:solidFill>
              </a:rPr>
            </a:br>
            <a:endParaRPr lang="de-DE" dirty="0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375268" y="5201212"/>
            <a:ext cx="11072971" cy="1440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61950" indent="-361950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indent="0"/>
            <a:r>
              <a:rPr lang="de-DE" altLang="de-DE" sz="1800" b="1" dirty="0">
                <a:solidFill>
                  <a:srgbClr val="002060"/>
                </a:solidFill>
                <a:latin typeface="+mn-lt"/>
              </a:rPr>
              <a:t>Typische Anteile der Studis in den vergangenen 20 Jahren (variiert):</a:t>
            </a:r>
          </a:p>
          <a:p>
            <a:pPr marL="0" indent="0"/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50% Maschinenbau (Konstruktion + Produktion), Engineering, </a:t>
            </a:r>
            <a:r>
              <a:rPr lang="de-DE" altLang="de-DE" sz="1800" dirty="0" err="1">
                <a:solidFill>
                  <a:srgbClr val="002060"/>
                </a:solidFill>
                <a:latin typeface="+mn-lt"/>
              </a:rPr>
              <a:t>Product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Design, </a:t>
            </a:r>
            <a:r>
              <a:rPr lang="de-DE" altLang="de-DE" sz="1800" dirty="0" err="1">
                <a:solidFill>
                  <a:srgbClr val="002060"/>
                </a:solidFill>
                <a:latin typeface="+mn-lt"/>
              </a:rPr>
              <a:t>Production</a:t>
            </a:r>
            <a:endParaRPr lang="de-DE" altLang="de-DE" sz="1800" dirty="0">
              <a:solidFill>
                <a:srgbClr val="002060"/>
              </a:solidFill>
              <a:latin typeface="+mn-lt"/>
            </a:endParaRPr>
          </a:p>
          <a:p>
            <a:pPr marL="0" indent="0"/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20% Betriebswirte und Wirtschaftsingenieure, Industrial Engineering, Business Administration</a:t>
            </a:r>
          </a:p>
          <a:p>
            <a:pPr marL="0" indent="0"/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20% Elektrotechnik, Mechatronik, </a:t>
            </a:r>
            <a:r>
              <a:rPr lang="de-DE" altLang="de-DE" sz="1800" dirty="0" err="1">
                <a:solidFill>
                  <a:srgbClr val="002060"/>
                </a:solidFill>
                <a:latin typeface="+mn-lt"/>
              </a:rPr>
              <a:t>Electrical</a:t>
            </a:r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 Engineering, </a:t>
            </a:r>
            <a:r>
              <a:rPr lang="de-DE" altLang="de-DE" sz="1800" dirty="0" err="1">
                <a:solidFill>
                  <a:srgbClr val="002060"/>
                </a:solidFill>
                <a:latin typeface="+mn-lt"/>
              </a:rPr>
              <a:t>Mechatronics</a:t>
            </a:r>
            <a:endParaRPr lang="de-DE" altLang="de-DE" sz="1800" dirty="0">
              <a:solidFill>
                <a:srgbClr val="002060"/>
              </a:solidFill>
              <a:latin typeface="+mn-lt"/>
            </a:endParaRPr>
          </a:p>
          <a:p>
            <a:pPr marL="0" indent="0"/>
            <a:r>
              <a:rPr lang="de-DE" altLang="de-DE" sz="1800" dirty="0">
                <a:solidFill>
                  <a:srgbClr val="002060"/>
                </a:solidFill>
                <a:latin typeface="+mn-lt"/>
              </a:rPr>
              <a:t>10% „Sonstige“: Softwareentwicklung, Chemie, Mediendesign, usw.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68" y="1039511"/>
            <a:ext cx="10073749" cy="40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5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2060"/>
                </a:solidFill>
              </a:rPr>
              <a:t>Die Studierenden kommen gut vorbereitet zu Ihnen</a:t>
            </a:r>
            <a:br>
              <a:rPr lang="de-DE" dirty="0">
                <a:solidFill>
                  <a:srgbClr val="002060"/>
                </a:solidFill>
              </a:rPr>
            </a:br>
            <a:endParaRPr lang="de-DE" dirty="0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1872969" y="1209574"/>
            <a:ext cx="8466562" cy="276999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chemeClr val="bg1"/>
                </a:solidFill>
                <a:latin typeface="+mn-lt"/>
              </a:rPr>
              <a:t>Seminare vor dem eigentlichem Projektbeginn</a:t>
            </a:r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470958" y="1749137"/>
            <a:ext cx="4295005" cy="334284"/>
          </a:xfrm>
          <a:prstGeom prst="chevron">
            <a:avLst>
              <a:gd name="adj" fmla="val 46714"/>
            </a:avLst>
          </a:prstGeom>
          <a:solidFill>
            <a:srgbClr val="FFFFCC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b="1" dirty="0">
                <a:latin typeface="+mn-lt"/>
              </a:rPr>
              <a:t>Project Management</a:t>
            </a:r>
          </a:p>
        </p:txBody>
      </p:sp>
      <p:sp>
        <p:nvSpPr>
          <p:cNvPr id="27" name="AutoShape 17"/>
          <p:cNvSpPr>
            <a:spLocks noChangeArrowheads="1"/>
          </p:cNvSpPr>
          <p:nvPr/>
        </p:nvSpPr>
        <p:spPr bwMode="auto">
          <a:xfrm>
            <a:off x="5237019" y="1749137"/>
            <a:ext cx="5565046" cy="334409"/>
          </a:xfrm>
          <a:prstGeom prst="chevron">
            <a:avLst>
              <a:gd name="adj" fmla="val 46714"/>
            </a:avLst>
          </a:prstGeom>
          <a:solidFill>
            <a:srgbClr val="FFFFCC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b="1" dirty="0">
                <a:latin typeface="+mn-lt"/>
              </a:rPr>
              <a:t>Communication &amp; Conflict Resolution</a:t>
            </a: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470959" y="2228009"/>
            <a:ext cx="3998534" cy="1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2563" indent="-182563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Assigning different talents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Goal and work breakdown/ planning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Gantt Charts and other tools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Organizing meetings and </a:t>
            </a:r>
            <a:r>
              <a:rPr lang="en-US" altLang="de-DE" dirty="0" err="1">
                <a:solidFill>
                  <a:srgbClr val="002060"/>
                </a:solidFill>
                <a:latin typeface="+mn-lt"/>
              </a:rPr>
              <a:t>MoMs</a:t>
            </a:r>
            <a:endParaRPr lang="en-US" altLang="de-D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5237019" y="2240424"/>
            <a:ext cx="5768260" cy="1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2563" indent="-182563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Psychological basics of communications and conflict management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Efficient communication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Communicating in difficult situations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Conflict management and resolution</a:t>
            </a:r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482869" y="3890577"/>
            <a:ext cx="2879725" cy="333224"/>
          </a:xfrm>
          <a:prstGeom prst="chevron">
            <a:avLst>
              <a:gd name="adj" fmla="val 39168"/>
            </a:avLst>
          </a:prstGeom>
          <a:solidFill>
            <a:srgbClr val="FFFFCC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b="1" dirty="0">
                <a:latin typeface="+mn-lt"/>
              </a:rPr>
              <a:t>Market Research</a:t>
            </a:r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3678984" y="3877683"/>
            <a:ext cx="3265783" cy="359011"/>
          </a:xfrm>
          <a:prstGeom prst="chevron">
            <a:avLst>
              <a:gd name="adj" fmla="val 39168"/>
            </a:avLst>
          </a:prstGeom>
          <a:solidFill>
            <a:srgbClr val="FFFFCC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b="1" dirty="0">
                <a:latin typeface="+mn-lt"/>
              </a:rPr>
              <a:t>Business Planning</a:t>
            </a:r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7343831" y="3868862"/>
            <a:ext cx="4327374" cy="359011"/>
          </a:xfrm>
          <a:prstGeom prst="chevron">
            <a:avLst>
              <a:gd name="adj" fmla="val 39168"/>
            </a:avLst>
          </a:prstGeom>
          <a:solidFill>
            <a:srgbClr val="FFFFCC"/>
          </a:solidFill>
          <a:ln w="63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altLang="de-DE" b="1" dirty="0">
                <a:latin typeface="+mn-lt"/>
              </a:rPr>
              <a:t>Writing Thesis and Presentation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470958" y="4315787"/>
            <a:ext cx="3066514" cy="198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2563" indent="-182563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Tools of evaluating markets and products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Forms of market research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Finding and using sources of desktop research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Expert interviews and primary research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Mathematics of prognosis </a:t>
            </a: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7373583" y="4315787"/>
            <a:ext cx="4367959" cy="24839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182563" indent="-182563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Organizing collective writing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Basics of scientific writing, thesis writing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Pyramidal thinking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Standards, formats and design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Business graphics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Presenting with </a:t>
            </a:r>
            <a:r>
              <a:rPr lang="en-US" altLang="de-DE" dirty="0" err="1">
                <a:solidFill>
                  <a:srgbClr val="002060"/>
                </a:solidFill>
                <a:latin typeface="+mn-lt"/>
              </a:rPr>
              <a:t>Powerpoint</a:t>
            </a:r>
            <a:endParaRPr lang="en-US" altLang="de-D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" name="Text Box 12"/>
          <p:cNvSpPr txBox="1">
            <a:spLocks noChangeArrowheads="1"/>
          </p:cNvSpPr>
          <p:nvPr/>
        </p:nvSpPr>
        <p:spPr bwMode="auto">
          <a:xfrm>
            <a:off x="3678984" y="4315787"/>
            <a:ext cx="3553089" cy="22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2563" indent="-182563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Basics of and cost accounting and CAPEX calculation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Structure and mechanics of a business plan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Purging sources of financial information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de-DE" dirty="0">
                <a:solidFill>
                  <a:srgbClr val="002060"/>
                </a:solidFill>
                <a:latin typeface="+mn-lt"/>
              </a:rPr>
              <a:t>Efficient Excel sheets and scenarios</a:t>
            </a:r>
          </a:p>
        </p:txBody>
      </p:sp>
    </p:spTree>
    <p:extLst>
      <p:ext uri="{BB962C8B-B14F-4D97-AF65-F5344CB8AC3E}">
        <p14:creationId xmlns:p14="http://schemas.microsoft.com/office/powerpoint/2010/main" val="55406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 animBg="1"/>
      <p:bldP spid="33" grpId="0"/>
      <p:bldP spid="35" grpId="0" animBg="1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2060"/>
                </a:solidFill>
              </a:rPr>
              <a:t>Fachliche Betreuung der Projekte durch Supervisor</a:t>
            </a:r>
            <a:br>
              <a:rPr lang="de-DE" dirty="0">
                <a:solidFill>
                  <a:srgbClr val="002060"/>
                </a:solidFill>
              </a:rPr>
            </a:br>
            <a:endParaRPr lang="de-DE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68000" y="1839699"/>
            <a:ext cx="5465919" cy="333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2563" indent="-182563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Der Supervisor ist der </a:t>
            </a:r>
            <a:r>
              <a:rPr lang="de-DE" altLang="de-DE" b="1" dirty="0">
                <a:solidFill>
                  <a:srgbClr val="002060"/>
                </a:solidFill>
                <a:latin typeface="+mn-lt"/>
              </a:rPr>
              <a:t>fachliche Leiter</a:t>
            </a:r>
            <a:r>
              <a:rPr lang="de-DE" altLang="de-DE" dirty="0">
                <a:solidFill>
                  <a:srgbClr val="002060"/>
                </a:solidFill>
                <a:latin typeface="+mn-lt"/>
              </a:rPr>
              <a:t> und Ansprechpartner für ein EPS-Projekt auf Hochschulseite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In der Regel der </a:t>
            </a:r>
            <a:r>
              <a:rPr lang="de-DE" altLang="de-DE" b="1" dirty="0">
                <a:solidFill>
                  <a:srgbClr val="002060"/>
                </a:solidFill>
                <a:latin typeface="+mn-lt"/>
              </a:rPr>
              <a:t>Professor,</a:t>
            </a:r>
            <a:r>
              <a:rPr lang="de-DE" altLang="de-DE" dirty="0">
                <a:solidFill>
                  <a:srgbClr val="002060"/>
                </a:solidFill>
                <a:latin typeface="+mn-lt"/>
              </a:rPr>
              <a:t> der das Projekt für die Studierenden bei einem Industrieunternehmen akquiriert hat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Der Supervisor ist eher ein Coach– nicht der Projektleiter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Jedes Projekt-Team hat einen </a:t>
            </a:r>
            <a:r>
              <a:rPr lang="de-DE" altLang="de-DE" b="1" dirty="0">
                <a:solidFill>
                  <a:srgbClr val="002060"/>
                </a:solidFill>
                <a:latin typeface="+mn-lt"/>
              </a:rPr>
              <a:t>eigenen Projektmanager</a:t>
            </a:r>
            <a:r>
              <a:rPr lang="de-DE" altLang="de-DE" dirty="0">
                <a:solidFill>
                  <a:srgbClr val="002060"/>
                </a:solidFill>
                <a:latin typeface="+mn-lt"/>
              </a:rPr>
              <a:t>, der den Projektplan pflegt und dem Supervisor vorlegt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8000" y="1160628"/>
            <a:ext cx="4887090" cy="446884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de-DE" altLang="de-DE" sz="2000" dirty="0">
                <a:solidFill>
                  <a:schemeClr val="bg1"/>
                </a:solidFill>
                <a:latin typeface="+mn-lt"/>
              </a:rPr>
              <a:t>Wer ist der Supervisor?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352099" y="1161885"/>
            <a:ext cx="5115559" cy="432048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de-DE" altLang="de-DE" sz="2000">
                <a:solidFill>
                  <a:schemeClr val="bg1"/>
                </a:solidFill>
                <a:latin typeface="+mn-lt"/>
              </a:rPr>
              <a:t>Was macht der Supervisor?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352099" y="1724881"/>
            <a:ext cx="5235541" cy="367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80975" indent="-180975"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Sichert das richtige Anspruchsniveau des </a:t>
            </a:r>
            <a:r>
              <a:rPr lang="de-DE" altLang="de-DE" b="1" dirty="0">
                <a:solidFill>
                  <a:srgbClr val="002060"/>
                </a:solidFill>
                <a:latin typeface="+mn-lt"/>
              </a:rPr>
              <a:t>Projektzieles</a:t>
            </a:r>
            <a:r>
              <a:rPr lang="de-DE" altLang="de-DE" dirty="0">
                <a:solidFill>
                  <a:srgbClr val="002060"/>
                </a:solidFill>
                <a:latin typeface="+mn-lt"/>
              </a:rPr>
              <a:t> und der Projektbeschreibung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Lässt sich </a:t>
            </a:r>
            <a:r>
              <a:rPr lang="de-DE" altLang="de-DE" b="1" dirty="0">
                <a:solidFill>
                  <a:srgbClr val="002060"/>
                </a:solidFill>
                <a:latin typeface="+mn-lt"/>
              </a:rPr>
              <a:t>wöchentlich</a:t>
            </a:r>
            <a:r>
              <a:rPr lang="de-DE" altLang="de-DE" dirty="0">
                <a:solidFill>
                  <a:srgbClr val="002060"/>
                </a:solidFill>
                <a:latin typeface="+mn-lt"/>
              </a:rPr>
              <a:t> vom Projekt-Team den Status berichten (Teammeeting)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b="1" dirty="0">
                <a:solidFill>
                  <a:srgbClr val="002060"/>
                </a:solidFill>
                <a:latin typeface="+mn-lt"/>
              </a:rPr>
              <a:t>Motiviert </a:t>
            </a:r>
            <a:r>
              <a:rPr lang="de-DE" altLang="de-DE" dirty="0">
                <a:solidFill>
                  <a:srgbClr val="002060"/>
                </a:solidFill>
                <a:latin typeface="+mn-lt"/>
              </a:rPr>
              <a:t>das Team in schwierigen Phasen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Bremst oder </a:t>
            </a:r>
            <a:r>
              <a:rPr lang="de-DE" altLang="de-DE" b="1" dirty="0">
                <a:solidFill>
                  <a:srgbClr val="002060"/>
                </a:solidFill>
                <a:latin typeface="+mn-lt"/>
              </a:rPr>
              <a:t>korrigiert</a:t>
            </a:r>
            <a:r>
              <a:rPr lang="de-DE" altLang="de-DE" dirty="0">
                <a:solidFill>
                  <a:srgbClr val="002060"/>
                </a:solidFill>
                <a:latin typeface="+mn-lt"/>
              </a:rPr>
              <a:t>, wenn das Team in eine falsche Richtung läuft, um das Projekt wieder „auf Kurs“ zu bringen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Hält Kontakt zum Firmenkunden in Fachfragen, wenn nötig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dirty="0">
                <a:solidFill>
                  <a:srgbClr val="002060"/>
                </a:solidFill>
                <a:latin typeface="+mn-lt"/>
              </a:rPr>
              <a:t>Ist Ansprechpartner für fachliche und methodische Fragen des Teams, wenn nötig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1272098" y="5220335"/>
            <a:ext cx="5006110" cy="616471"/>
          </a:xfrm>
          <a:prstGeom prst="ellipse">
            <a:avLst/>
          </a:prstGeom>
          <a:solidFill>
            <a:srgbClr val="FFFFCC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>
            <a:lvl1pPr>
              <a:defRPr sz="1600">
                <a:solidFill>
                  <a:schemeClr val="tx2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2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2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de-DE" altLang="de-DE" dirty="0">
                <a:solidFill>
                  <a:schemeClr val="tx1"/>
                </a:solidFill>
                <a:latin typeface="+mn-lt"/>
              </a:rPr>
              <a:t>Weniger Betreuungsaufwand </a:t>
            </a:r>
            <a:br>
              <a:rPr lang="de-DE" altLang="de-DE" dirty="0">
                <a:solidFill>
                  <a:schemeClr val="tx1"/>
                </a:solidFill>
                <a:latin typeface="+mn-lt"/>
              </a:rPr>
            </a:br>
            <a:r>
              <a:rPr lang="de-DE" altLang="de-DE" dirty="0">
                <a:solidFill>
                  <a:schemeClr val="tx1"/>
                </a:solidFill>
                <a:latin typeface="+mn-lt"/>
              </a:rPr>
              <a:t>für Unternehmen!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220BFD0-DF5C-4887-9E2C-E5EBD9EAE49C}"/>
              </a:ext>
            </a:extLst>
          </p:cNvPr>
          <p:cNvSpPr/>
          <p:nvPr/>
        </p:nvSpPr>
        <p:spPr>
          <a:xfrm>
            <a:off x="468000" y="6093100"/>
            <a:ext cx="132278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1600" b="1" dirty="0">
                <a:solidFill>
                  <a:srgbClr val="002060"/>
                </a:solidFill>
              </a:rPr>
              <a:t>Wir freuen uns auf die Zusammenarbeit mit Ihnen!</a:t>
            </a:r>
          </a:p>
          <a:p>
            <a:pPr>
              <a:spcBef>
                <a:spcPct val="50000"/>
              </a:spcBef>
            </a:pPr>
            <a:r>
              <a:rPr lang="de-DE" altLang="de-DE" sz="1600" b="1" dirty="0">
                <a:solidFill>
                  <a:srgbClr val="002060"/>
                </a:solidFill>
              </a:rPr>
              <a:t>Kontakt Projektleiter: Prof. Dr.   </a:t>
            </a:r>
            <a:r>
              <a:rPr lang="de-DE" altLang="de-DE" sz="1600" b="1" dirty="0">
                <a:solidFill>
                  <a:srgbClr val="002060"/>
                </a:solidFill>
                <a:hlinkClick r:id="rId2"/>
              </a:rPr>
              <a:t>Rainer.Geisler@haw-kiel.de</a:t>
            </a:r>
            <a:r>
              <a:rPr lang="de-DE" altLang="de-DE" sz="1600" b="1" dirty="0">
                <a:solidFill>
                  <a:srgbClr val="002060"/>
                </a:solidFill>
              </a:rPr>
              <a:t>   0173-3620563</a:t>
            </a:r>
          </a:p>
        </p:txBody>
      </p:sp>
    </p:spTree>
    <p:extLst>
      <p:ext uri="{BB962C8B-B14F-4D97-AF65-F5344CB8AC3E}">
        <p14:creationId xmlns:p14="http://schemas.microsoft.com/office/powerpoint/2010/main" val="299057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</p:bldLst>
  </p:timing>
</p:sld>
</file>

<file path=ppt/theme/theme1.xml><?xml version="1.0" encoding="utf-8"?>
<a:theme xmlns:a="http://schemas.openxmlformats.org/drawingml/2006/main" name="Master Titel">
  <a:themeElements>
    <a:clrScheme name="FH Kiel">
      <a:dk1>
        <a:srgbClr val="00305D"/>
      </a:dk1>
      <a:lt1>
        <a:srgbClr val="FFFFFF"/>
      </a:lt1>
      <a:dk2>
        <a:srgbClr val="00305D"/>
      </a:dk2>
      <a:lt2>
        <a:srgbClr val="FFFFFF"/>
      </a:lt2>
      <a:accent1>
        <a:srgbClr val="85C3DF"/>
      </a:accent1>
      <a:accent2>
        <a:srgbClr val="D67B19"/>
      </a:accent2>
      <a:accent3>
        <a:srgbClr val="EAB814"/>
      </a:accent3>
      <a:accent4>
        <a:srgbClr val="00305D"/>
      </a:accent4>
      <a:accent5>
        <a:srgbClr val="00305D"/>
      </a:accent5>
      <a:accent6>
        <a:srgbClr val="00305D"/>
      </a:accent6>
      <a:hlink>
        <a:srgbClr val="0563C1"/>
      </a:hlink>
      <a:folHlink>
        <a:srgbClr val="954F72"/>
      </a:folHlink>
    </a:clrScheme>
    <a:fontScheme name="FH Kiel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n_HAW_Powerpoint_250424_DE_16zu9" id="{1A3FEC85-299D-4449-89F0-6596800689CF}" vid="{7513C349-C68B-B246-AA38-4A2E105AA791}"/>
    </a:ext>
  </a:extLst>
</a:theme>
</file>

<file path=ppt/theme/theme2.xml><?xml version="1.0" encoding="utf-8"?>
<a:theme xmlns:a="http://schemas.openxmlformats.org/drawingml/2006/main" name="Master Text">
  <a:themeElements>
    <a:clrScheme name="FH Kiel">
      <a:dk1>
        <a:srgbClr val="00305D"/>
      </a:dk1>
      <a:lt1>
        <a:srgbClr val="FFFFFF"/>
      </a:lt1>
      <a:dk2>
        <a:srgbClr val="00305D"/>
      </a:dk2>
      <a:lt2>
        <a:srgbClr val="FFFFFF"/>
      </a:lt2>
      <a:accent1>
        <a:srgbClr val="00305D"/>
      </a:accent1>
      <a:accent2>
        <a:srgbClr val="D67B19"/>
      </a:accent2>
      <a:accent3>
        <a:srgbClr val="EAB814"/>
      </a:accent3>
      <a:accent4>
        <a:srgbClr val="85C3DF"/>
      </a:accent4>
      <a:accent5>
        <a:srgbClr val="00305D"/>
      </a:accent5>
      <a:accent6>
        <a:srgbClr val="00305D"/>
      </a:accent6>
      <a:hlink>
        <a:srgbClr val="0563C1"/>
      </a:hlink>
      <a:folHlink>
        <a:srgbClr val="954F72"/>
      </a:folHlink>
    </a:clrScheme>
    <a:fontScheme name="FH Kiel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n_HAW_Powerpoint_250424_DE_16zu9" id="{1A3FEC85-299D-4449-89F0-6596800689CF}" vid="{E498FE18-F5F0-7448-82F1-E352050891A1}"/>
    </a:ext>
  </a:extLst>
</a:theme>
</file>

<file path=ppt/theme/theme3.xml><?xml version="1.0" encoding="utf-8"?>
<a:theme xmlns:a="http://schemas.openxmlformats.org/drawingml/2006/main" name="Master Text-/Bild">
  <a:themeElements>
    <a:clrScheme name="FH Kiel">
      <a:dk1>
        <a:srgbClr val="00305D"/>
      </a:dk1>
      <a:lt1>
        <a:srgbClr val="FFFFFF"/>
      </a:lt1>
      <a:dk2>
        <a:srgbClr val="00305D"/>
      </a:dk2>
      <a:lt2>
        <a:srgbClr val="FFFFFF"/>
      </a:lt2>
      <a:accent1>
        <a:srgbClr val="00305D"/>
      </a:accent1>
      <a:accent2>
        <a:srgbClr val="D67B19"/>
      </a:accent2>
      <a:accent3>
        <a:srgbClr val="EAB814"/>
      </a:accent3>
      <a:accent4>
        <a:srgbClr val="85C3DF"/>
      </a:accent4>
      <a:accent5>
        <a:srgbClr val="00305D"/>
      </a:accent5>
      <a:accent6>
        <a:srgbClr val="00305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n_HAW_Powerpoint_250424_DE_16zu9" id="{1A3FEC85-299D-4449-89F0-6596800689CF}" vid="{8BA8187A-8C59-9A41-8E5B-5F9686EF6A60}"/>
    </a:ext>
  </a:extLst>
</a:theme>
</file>

<file path=ppt/theme/theme4.xml><?xml version="1.0" encoding="utf-8"?>
<a:theme xmlns:a="http://schemas.openxmlformats.org/drawingml/2006/main" name="Master Text-/Bild ohne Abschlusslinie">
  <a:themeElements>
    <a:clrScheme name="Farbenset FH Kiel">
      <a:dk1>
        <a:srgbClr val="00305D"/>
      </a:dk1>
      <a:lt1>
        <a:srgbClr val="FFFFFF"/>
      </a:lt1>
      <a:dk2>
        <a:srgbClr val="00305D"/>
      </a:dk2>
      <a:lt2>
        <a:srgbClr val="FFFFFF"/>
      </a:lt2>
      <a:accent1>
        <a:srgbClr val="85C3DF"/>
      </a:accent1>
      <a:accent2>
        <a:srgbClr val="D67B19"/>
      </a:accent2>
      <a:accent3>
        <a:srgbClr val="EAB814"/>
      </a:accent3>
      <a:accent4>
        <a:srgbClr val="00305D"/>
      </a:accent4>
      <a:accent5>
        <a:srgbClr val="00305D"/>
      </a:accent5>
      <a:accent6>
        <a:srgbClr val="00305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n_HAW_Powerpoint_250424_DE_16zu9" id="{1A3FEC85-299D-4449-89F0-6596800689CF}" vid="{CFB7C0AE-8135-874A-8EDD-C807D190E10C}"/>
    </a:ext>
  </a:extLst>
</a:theme>
</file>

<file path=ppt/theme/theme5.xml><?xml version="1.0" encoding="utf-8"?>
<a:theme xmlns:a="http://schemas.openxmlformats.org/drawingml/2006/main" name="Master Tabelle/Diagramm">
  <a:themeElements>
    <a:clrScheme name="FH Kiel">
      <a:dk1>
        <a:srgbClr val="00305D"/>
      </a:dk1>
      <a:lt1>
        <a:srgbClr val="FFFFFF"/>
      </a:lt1>
      <a:dk2>
        <a:srgbClr val="00305D"/>
      </a:dk2>
      <a:lt2>
        <a:srgbClr val="FFFFFF"/>
      </a:lt2>
      <a:accent1>
        <a:srgbClr val="00305D"/>
      </a:accent1>
      <a:accent2>
        <a:srgbClr val="85C3DE"/>
      </a:accent2>
      <a:accent3>
        <a:srgbClr val="D67B19"/>
      </a:accent3>
      <a:accent4>
        <a:srgbClr val="E9B814"/>
      </a:accent4>
      <a:accent5>
        <a:srgbClr val="85C3DE"/>
      </a:accent5>
      <a:accent6>
        <a:srgbClr val="002F5D"/>
      </a:accent6>
      <a:hlink>
        <a:srgbClr val="0563C1"/>
      </a:hlink>
      <a:folHlink>
        <a:srgbClr val="954F72"/>
      </a:folHlink>
    </a:clrScheme>
    <a:fontScheme name="FH Kiel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n_HAW_Powerpoint_250424_DE_16zu9" id="{1A3FEC85-299D-4449-89F0-6596800689CF}" vid="{C34C0F1F-51D4-E246-8274-23F598F31437}"/>
    </a:ext>
  </a:extLst>
</a:theme>
</file>

<file path=ppt/theme/theme6.xml><?xml version="1.0" encoding="utf-8"?>
<a:theme xmlns:a="http://schemas.openxmlformats.org/drawingml/2006/main" name="Master Schlussfolie">
  <a:themeElements>
    <a:clrScheme name="Farbenset FH Kiel">
      <a:dk1>
        <a:srgbClr val="00305D"/>
      </a:dk1>
      <a:lt1>
        <a:srgbClr val="FFFFFF"/>
      </a:lt1>
      <a:dk2>
        <a:srgbClr val="00305D"/>
      </a:dk2>
      <a:lt2>
        <a:srgbClr val="FFFFFF"/>
      </a:lt2>
      <a:accent1>
        <a:srgbClr val="85C3DF"/>
      </a:accent1>
      <a:accent2>
        <a:srgbClr val="D67B19"/>
      </a:accent2>
      <a:accent3>
        <a:srgbClr val="EAB814"/>
      </a:accent3>
      <a:accent4>
        <a:srgbClr val="00305D"/>
      </a:accent4>
      <a:accent5>
        <a:srgbClr val="00305D"/>
      </a:accent5>
      <a:accent6>
        <a:srgbClr val="00305D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n_HAW_Powerpoint_250424_DE_16zu9" id="{1A3FEC85-299D-4449-89F0-6596800689CF}" vid="{F2967AE0-66A4-EC45-B0C7-B83086312AAE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vorlage_powerpoint_haw_mit_symbol_de_16zu9</Template>
  <TotalTime>0</TotalTime>
  <Words>1054</Words>
  <Application>Microsoft Office PowerPoint</Application>
  <PresentationFormat>Breitbild</PresentationFormat>
  <Paragraphs>90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10</vt:i4>
      </vt:variant>
    </vt:vector>
  </HeadingPairs>
  <TitlesOfParts>
    <vt:vector size="19" baseType="lpstr">
      <vt:lpstr>Arial</vt:lpstr>
      <vt:lpstr>Systemschrift Normal</vt:lpstr>
      <vt:lpstr>Verdana</vt:lpstr>
      <vt:lpstr>Master Titel</vt:lpstr>
      <vt:lpstr>Master Text</vt:lpstr>
      <vt:lpstr>Master Text-/Bild</vt:lpstr>
      <vt:lpstr>Master Text-/Bild ohne Abschlusslinie</vt:lpstr>
      <vt:lpstr>Master Tabelle/Diagramm</vt:lpstr>
      <vt:lpstr>Master Schlussfolie</vt:lpstr>
      <vt:lpstr>PowerPoint-Präsentation</vt:lpstr>
      <vt:lpstr>EPS – Projekte lohnen sich für Unternehmen</vt:lpstr>
      <vt:lpstr>Was ist das European Project Semester (EPS)?</vt:lpstr>
      <vt:lpstr>EPS-Projekte bringen Unternehmen direkte Vorteile</vt:lpstr>
      <vt:lpstr>Welche Projekte sind geeignet?</vt:lpstr>
      <vt:lpstr>Weitere Projektbeispiele aus dem EPS in Kiel (1/2)</vt:lpstr>
      <vt:lpstr>Weitere Projektbeispiele aus dem EPS in Kiel (2/2)</vt:lpstr>
      <vt:lpstr>Studierende z.B. EPS 2024 – eine bunte Mischung </vt:lpstr>
      <vt:lpstr>Die Studierenden kommen gut vorbereitet zu Ihnen </vt:lpstr>
      <vt:lpstr>Fachliche Betreuung der Projekte durch Supervisor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Voigt, Maike</dc:creator>
  <cp:lastModifiedBy>Rainer Geisler</cp:lastModifiedBy>
  <cp:revision>18</cp:revision>
  <dcterms:created xsi:type="dcterms:W3CDTF">2025-07-11T09:08:13Z</dcterms:created>
  <dcterms:modified xsi:type="dcterms:W3CDTF">2026-09-28T06:19:24Z</dcterms:modified>
</cp:coreProperties>
</file>