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  <p:sldMasterId id="2147483697" r:id="rId4"/>
    <p:sldMasterId id="2147483681" r:id="rId5"/>
    <p:sldMasterId id="2147483695" r:id="rId6"/>
  </p:sldMasterIdLst>
  <p:notesMasterIdLst>
    <p:notesMasterId r:id="rId17"/>
  </p:notesMasterIdLst>
  <p:handoutMasterIdLst>
    <p:handoutMasterId r:id="rId18"/>
  </p:handoutMasterIdLst>
  <p:sldIdLst>
    <p:sldId id="293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>
      <p:cViewPr varScale="1">
        <p:scale>
          <a:sx n="111" d="100"/>
          <a:sy n="111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390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05EFDDB-F079-06EB-B805-EFB48C247C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119065-D26A-6C9D-55F5-B7B288CA54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A0884-EAEC-9740-9DBA-4AD30EBFC13F}" type="datetimeFigureOut">
              <a:rPr lang="de-DE" smtClean="0">
                <a:latin typeface="Verdana" panose="020B0604030504040204" pitchFamily="34" charset="0"/>
              </a:rPr>
              <a:t>15.07.2025</a:t>
            </a:fld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60D5E5-13D9-F3C5-648B-FBD2AE65F6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312012-27ED-1E02-9192-FD64F44FF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E0E6A-8394-3446-8052-6B7CFDB1369F}" type="slidenum">
              <a:rPr lang="de-DE" smtClean="0">
                <a:latin typeface="Verdana" panose="020B0604030504040204" pitchFamily="34" charset="0"/>
              </a:rPr>
              <a:t>‹Nr.›</a:t>
            </a:fld>
            <a:endParaRPr 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29593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9B95C53B-7A6C-E24E-B54E-F6FC19DC316B}" type="datetimeFigureOut">
              <a:rPr lang="de-DE" smtClean="0"/>
              <a:pPr/>
              <a:t>15.07.2025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B31BC033-9760-8347-B118-F0D49F6902E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65163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1988F21-5A25-69E7-C73A-E146CBC023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882" y="3650615"/>
            <a:ext cx="11342949" cy="12309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900"/>
              </a:lnSpc>
              <a:buNone/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CC6A145-9908-7CD7-CB5A-94A707EBB9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2222938"/>
            <a:ext cx="11350832" cy="103065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3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Präsentationstitel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15312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(Querform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 descr="Textbereich">
            <a:extLst>
              <a:ext uri="{FF2B5EF4-FFF2-40B4-BE49-F238E27FC236}">
                <a16:creationId xmlns:a16="http://schemas.microsoft.com/office/drawing/2014/main" id="{77F7CC7D-8E46-7165-0753-462246BB4D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1997999"/>
            <a:ext cx="5400000" cy="4050000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>
              <a:lnSpc>
                <a:spcPts val="22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1-spaltig </a:t>
            </a:r>
            <a:br>
              <a:rPr lang="de-DE" dirty="0"/>
            </a:br>
            <a:endParaRPr lang="de-DE" dirty="0"/>
          </a:p>
        </p:txBody>
      </p:sp>
      <p:sp>
        <p:nvSpPr>
          <p:cNvPr id="6" name="Bildplatzhalter 5" descr="Bild-/Grafikplatzhalter">
            <a:extLst>
              <a:ext uri="{FF2B5EF4-FFF2-40B4-BE49-F238E27FC236}">
                <a16:creationId xmlns:a16="http://schemas.microsoft.com/office/drawing/2014/main" id="{3498FBFF-21A6-8A53-D774-2AE36E35B9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1542" y="1997999"/>
            <a:ext cx="5400000" cy="405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1889533B-A59E-1519-48D5-3DC8A114C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3" descr="Name der Präsentation">
            <a:extLst>
              <a:ext uri="{FF2B5EF4-FFF2-40B4-BE49-F238E27FC236}">
                <a16:creationId xmlns:a16="http://schemas.microsoft.com/office/drawing/2014/main" id="{8D2C7D7B-E69B-3D81-A56F-6942679C0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DC081D-EF3E-D2E5-DFED-DD420522F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426334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(Querform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 descr="Textbereich">
            <a:extLst>
              <a:ext uri="{FF2B5EF4-FFF2-40B4-BE49-F238E27FC236}">
                <a16:creationId xmlns:a16="http://schemas.microsoft.com/office/drawing/2014/main" id="{77F7CC7D-8E46-7165-0753-462246BB4D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4003" y="1998000"/>
            <a:ext cx="5417539" cy="4050000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>
              <a:lnSpc>
                <a:spcPts val="2200"/>
              </a:lnSpc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1-spaltig </a:t>
            </a:r>
            <a:br>
              <a:rPr lang="de-DE" dirty="0"/>
            </a:br>
            <a:endParaRPr lang="de-DE" dirty="0"/>
          </a:p>
        </p:txBody>
      </p:sp>
      <p:sp>
        <p:nvSpPr>
          <p:cNvPr id="6" name="Bildplatzhalter 5" descr="Bild-/Grafikplatzhalter">
            <a:extLst>
              <a:ext uri="{FF2B5EF4-FFF2-40B4-BE49-F238E27FC236}">
                <a16:creationId xmlns:a16="http://schemas.microsoft.com/office/drawing/2014/main" id="{3498FBFF-21A6-8A53-D774-2AE36E35B9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1998000"/>
            <a:ext cx="5400000" cy="4050000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AE2B792A-551D-64DA-CD02-EAE908726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3" descr="Name der Präsentation">
            <a:extLst>
              <a:ext uri="{FF2B5EF4-FFF2-40B4-BE49-F238E27FC236}">
                <a16:creationId xmlns:a16="http://schemas.microsoft.com/office/drawing/2014/main" id="{0C8488C0-3F99-AEC9-8BF4-3C6611BA9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CCA206-7886-88F7-9FDA-5B4C563B3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21964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Tabelle rechts (Querform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AE2B792A-551D-64DA-CD02-EAE908726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3" descr="Name der Präsentation">
            <a:extLst>
              <a:ext uri="{FF2B5EF4-FFF2-40B4-BE49-F238E27FC236}">
                <a16:creationId xmlns:a16="http://schemas.microsoft.com/office/drawing/2014/main" id="{0C8488C0-3F99-AEC9-8BF4-3C6611BA9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CCA206-7886-88F7-9FDA-5B4C563B3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  <p:sp>
        <p:nvSpPr>
          <p:cNvPr id="4" name="Tabellenplatzhalter 5">
            <a:extLst>
              <a:ext uri="{FF2B5EF4-FFF2-40B4-BE49-F238E27FC236}">
                <a16:creationId xmlns:a16="http://schemas.microsoft.com/office/drawing/2014/main" id="{AF264CD6-62CC-07E3-AB3F-DE107D9FDFB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24002" y="1998000"/>
            <a:ext cx="5417539" cy="4050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dirty="0"/>
          </a:p>
        </p:txBody>
      </p:sp>
      <p:sp>
        <p:nvSpPr>
          <p:cNvPr id="5" name="Textplatzhalter 8" descr="Textbereich">
            <a:extLst>
              <a:ext uri="{FF2B5EF4-FFF2-40B4-BE49-F238E27FC236}">
                <a16:creationId xmlns:a16="http://schemas.microsoft.com/office/drawing/2014/main" id="{BA1EDA5D-AC70-E880-F3B9-DFA8F759B7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401" y="1997999"/>
            <a:ext cx="5400000" cy="4050000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>
              <a:lnSpc>
                <a:spcPts val="22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1-spaltig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35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Tabelle links (Querform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 descr="Textbereich">
            <a:extLst>
              <a:ext uri="{FF2B5EF4-FFF2-40B4-BE49-F238E27FC236}">
                <a16:creationId xmlns:a16="http://schemas.microsoft.com/office/drawing/2014/main" id="{77F7CC7D-8E46-7165-0753-462246BB4D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4003" y="1998000"/>
            <a:ext cx="5417539" cy="4050000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>
              <a:lnSpc>
                <a:spcPts val="2200"/>
              </a:lnSpc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1-spaltig </a:t>
            </a:r>
            <a:br>
              <a:rPr lang="de-DE" dirty="0"/>
            </a:br>
            <a:endParaRPr lang="de-DE" dirty="0"/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AE2B792A-551D-64DA-CD02-EAE908726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3" descr="Name der Präsentation">
            <a:extLst>
              <a:ext uri="{FF2B5EF4-FFF2-40B4-BE49-F238E27FC236}">
                <a16:creationId xmlns:a16="http://schemas.microsoft.com/office/drawing/2014/main" id="{0C8488C0-3F99-AEC9-8BF4-3C6611BA9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CCA206-7886-88F7-9FDA-5B4C563B3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  <p:sp>
        <p:nvSpPr>
          <p:cNvPr id="3" name="Tabellenplatzhalter 5">
            <a:extLst>
              <a:ext uri="{FF2B5EF4-FFF2-40B4-BE49-F238E27FC236}">
                <a16:creationId xmlns:a16="http://schemas.microsoft.com/office/drawing/2014/main" id="{FF30E3BC-8ACB-AC21-6E7E-0CE0843322F1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1998000"/>
            <a:ext cx="5399998" cy="4050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Diagramm rechts (Querform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AE2B792A-551D-64DA-CD02-EAE908726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3" descr="Name der Präsentation">
            <a:extLst>
              <a:ext uri="{FF2B5EF4-FFF2-40B4-BE49-F238E27FC236}">
                <a16:creationId xmlns:a16="http://schemas.microsoft.com/office/drawing/2014/main" id="{0C8488C0-3F99-AEC9-8BF4-3C6611BA9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CCA206-7886-88F7-9FDA-5B4C563B3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  <p:sp>
        <p:nvSpPr>
          <p:cNvPr id="4" name="Diagrammplatzhalter 6">
            <a:extLst>
              <a:ext uri="{FF2B5EF4-FFF2-40B4-BE49-F238E27FC236}">
                <a16:creationId xmlns:a16="http://schemas.microsoft.com/office/drawing/2014/main" id="{1E9E7822-2B29-2C7A-4D44-78A44D6AB1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24003" y="1998000"/>
            <a:ext cx="5399997" cy="405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Textplatzhalter 8" descr="Textbereich">
            <a:extLst>
              <a:ext uri="{FF2B5EF4-FFF2-40B4-BE49-F238E27FC236}">
                <a16:creationId xmlns:a16="http://schemas.microsoft.com/office/drawing/2014/main" id="{A5ED4F51-6B05-D4BA-CCFE-3B038646A6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401" y="1997999"/>
            <a:ext cx="5400000" cy="4050000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>
              <a:lnSpc>
                <a:spcPts val="22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1-spaltig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00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Diagramm links (Querform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 descr="Textbereich">
            <a:extLst>
              <a:ext uri="{FF2B5EF4-FFF2-40B4-BE49-F238E27FC236}">
                <a16:creationId xmlns:a16="http://schemas.microsoft.com/office/drawing/2014/main" id="{77F7CC7D-8E46-7165-0753-462246BB4D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4003" y="1998000"/>
            <a:ext cx="5417539" cy="4050000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>
              <a:lnSpc>
                <a:spcPts val="2200"/>
              </a:lnSpc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1-spaltig </a:t>
            </a:r>
            <a:br>
              <a:rPr lang="de-DE" dirty="0"/>
            </a:br>
            <a:endParaRPr lang="de-DE" dirty="0"/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AE2B792A-551D-64DA-CD02-EAE908726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3" descr="Name der Präsentation">
            <a:extLst>
              <a:ext uri="{FF2B5EF4-FFF2-40B4-BE49-F238E27FC236}">
                <a16:creationId xmlns:a16="http://schemas.microsoft.com/office/drawing/2014/main" id="{0C8488C0-3F99-AEC9-8BF4-3C6611BA9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CCA206-7886-88F7-9FDA-5B4C563B3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  <p:sp>
        <p:nvSpPr>
          <p:cNvPr id="3" name="Diagrammplatzhalter 6">
            <a:extLst>
              <a:ext uri="{FF2B5EF4-FFF2-40B4-BE49-F238E27FC236}">
                <a16:creationId xmlns:a16="http://schemas.microsoft.com/office/drawing/2014/main" id="{F7E267CE-B5D6-CA35-E11E-5DC777B7028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68001" y="1998000"/>
            <a:ext cx="5399997" cy="405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34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(Hochform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 descr="Textbereich">
            <a:extLst>
              <a:ext uri="{FF2B5EF4-FFF2-40B4-BE49-F238E27FC236}">
                <a16:creationId xmlns:a16="http://schemas.microsoft.com/office/drawing/2014/main" id="{77F7CC7D-8E46-7165-0753-462246BB4D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399" y="1998000"/>
            <a:ext cx="6706675" cy="4019271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>
              <a:lnSpc>
                <a:spcPts val="2200"/>
              </a:lnSpc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1-spaltig </a:t>
            </a:r>
            <a:br>
              <a:rPr lang="de-DE" dirty="0"/>
            </a:br>
            <a:endParaRPr lang="de-DE" dirty="0"/>
          </a:p>
        </p:txBody>
      </p:sp>
      <p:sp>
        <p:nvSpPr>
          <p:cNvPr id="6" name="Bildplatzhalter 5" descr="Bild-/Grafikplatzhalter">
            <a:extLst>
              <a:ext uri="{FF2B5EF4-FFF2-40B4-BE49-F238E27FC236}">
                <a16:creationId xmlns:a16="http://schemas.microsoft.com/office/drawing/2014/main" id="{3498FBFF-21A6-8A53-D774-2AE36E35B9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2176" y="486764"/>
            <a:ext cx="4235794" cy="5523148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B128EF4D-05F1-159C-0F7A-689813FC3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3" descr="Name der Präsentation">
            <a:extLst>
              <a:ext uri="{FF2B5EF4-FFF2-40B4-BE49-F238E27FC236}">
                <a16:creationId xmlns:a16="http://schemas.microsoft.com/office/drawing/2014/main" id="{D9BFB7B8-69A6-CD6E-55D5-E0C7531E1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EEEAC-D011-DD9D-66AF-6A979A988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60" y="486764"/>
            <a:ext cx="6706676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30451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(Hochform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 descr="Textbereich">
            <a:extLst>
              <a:ext uri="{FF2B5EF4-FFF2-40B4-BE49-F238E27FC236}">
                <a16:creationId xmlns:a16="http://schemas.microsoft.com/office/drawing/2014/main" id="{77F7CC7D-8E46-7165-0753-462246BB4D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1180" y="1944000"/>
            <a:ext cx="7800362" cy="4081019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>
              <a:lnSpc>
                <a:spcPts val="2200"/>
              </a:lnSpc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1-spaltig </a:t>
            </a:r>
            <a:br>
              <a:rPr lang="de-DE" dirty="0"/>
            </a:br>
            <a:endParaRPr lang="de-DE" dirty="0"/>
          </a:p>
        </p:txBody>
      </p:sp>
      <p:sp>
        <p:nvSpPr>
          <p:cNvPr id="6" name="Bildplatzhalter 5" descr="Bild-/Grafikplatzhalter">
            <a:extLst>
              <a:ext uri="{FF2B5EF4-FFF2-40B4-BE49-F238E27FC236}">
                <a16:creationId xmlns:a16="http://schemas.microsoft.com/office/drawing/2014/main" id="{3498FBFF-21A6-8A53-D774-2AE36E35B9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1980000"/>
            <a:ext cx="3172970" cy="4045019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1619A3BF-5042-1757-72DB-E790821B9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3" descr="Name der Präsentation">
            <a:extLst>
              <a:ext uri="{FF2B5EF4-FFF2-40B4-BE49-F238E27FC236}">
                <a16:creationId xmlns:a16="http://schemas.microsoft.com/office/drawing/2014/main" id="{3F8F3F74-6999-0C8A-B85E-D66836EB2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432814-B173-2478-AAC9-2F26FB6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2678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 descr="Textbereich">
            <a:extLst>
              <a:ext uri="{FF2B5EF4-FFF2-40B4-BE49-F238E27FC236}">
                <a16:creationId xmlns:a16="http://schemas.microsoft.com/office/drawing/2014/main" id="{77F7CC7D-8E46-7165-0753-462246BB4D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1510" y="486764"/>
            <a:ext cx="4210032" cy="5538255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>
              <a:lnSpc>
                <a:spcPts val="2200"/>
              </a:lnSpc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1-spaltig </a:t>
            </a:r>
            <a:br>
              <a:rPr lang="de-DE" dirty="0"/>
            </a:br>
            <a:endParaRPr lang="de-DE" dirty="0"/>
          </a:p>
        </p:txBody>
      </p:sp>
      <p:sp>
        <p:nvSpPr>
          <p:cNvPr id="6" name="Bildplatzhalter 5" descr="Bild-/Grafikplatzhalter">
            <a:extLst>
              <a:ext uri="{FF2B5EF4-FFF2-40B4-BE49-F238E27FC236}">
                <a16:creationId xmlns:a16="http://schemas.microsoft.com/office/drawing/2014/main" id="{3498FBFF-21A6-8A53-D774-2AE36E35B9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1980000"/>
            <a:ext cx="6706676" cy="4045019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1619A3BF-5042-1757-72DB-E790821B9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3" descr="Name der Präsentation">
            <a:extLst>
              <a:ext uri="{FF2B5EF4-FFF2-40B4-BE49-F238E27FC236}">
                <a16:creationId xmlns:a16="http://schemas.microsoft.com/office/drawing/2014/main" id="{3F8F3F74-6999-0C8A-B85E-D66836EB2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B51C69B-5593-A3F2-19C6-0A7962E608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60" y="486764"/>
            <a:ext cx="6706676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25519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Grafik 2-spaltig (Querform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 descr="Bild-/Grafikplatzhalter">
            <a:extLst>
              <a:ext uri="{FF2B5EF4-FFF2-40B4-BE49-F238E27FC236}">
                <a16:creationId xmlns:a16="http://schemas.microsoft.com/office/drawing/2014/main" id="{3498FBFF-21A6-8A53-D774-2AE36E35B9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9" y="1980000"/>
            <a:ext cx="5414232" cy="4050000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5" name="Bildplatzhalter 5" descr="Bild-/Grafikplatzhalter">
            <a:extLst>
              <a:ext uri="{FF2B5EF4-FFF2-40B4-BE49-F238E27FC236}">
                <a16:creationId xmlns:a16="http://schemas.microsoft.com/office/drawing/2014/main" id="{CE37ED4A-EF13-68FC-C13E-CA56EDF17B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02654" y="1980000"/>
            <a:ext cx="5414232" cy="4050000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23468244-4577-1760-1A65-4C8585064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3" descr="Name der Präsentation">
            <a:extLst>
              <a:ext uri="{FF2B5EF4-FFF2-40B4-BE49-F238E27FC236}">
                <a16:creationId xmlns:a16="http://schemas.microsoft.com/office/drawing/2014/main" id="{47A32429-6E28-51B1-47E5-93A1B7E94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EE98B5-1C93-52D8-1A64-4A411AC86B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18045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EA56C-4DC7-27C6-3D89-D7D123521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7F7CC7D-8E46-7165-0753-462246BB4D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400" y="1998000"/>
            <a:ext cx="11270582" cy="4023291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ts val="2100"/>
              </a:lnSpc>
              <a:buFont typeface="Arial" panose="020B0604020202020204" pitchFamily="34" charset="0"/>
              <a:buNone/>
              <a:defRPr sz="2000"/>
            </a:lvl1pPr>
            <a:lvl2pPr marL="457200" indent="0">
              <a:buFont typeface="Arial" panose="020B0604020202020204" pitchFamily="34" charset="0"/>
              <a:buChar char="•"/>
              <a:defRPr sz="19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700"/>
            </a:lvl4pPr>
            <a:lvl5pPr marL="1828800" indent="0">
              <a:buFontTx/>
              <a:buNone/>
              <a:defRPr/>
            </a:lvl5pPr>
          </a:lstStyle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Text 1-spaltig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AF1A46-A0B3-2FB9-0968-6EF470C7B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 descr="Name der Präsentation">
            <a:extLst>
              <a:ext uri="{FF2B5EF4-FFF2-40B4-BE49-F238E27FC236}">
                <a16:creationId xmlns:a16="http://schemas.microsoft.com/office/drawing/2014/main" id="{ECFF89F8-91CB-393E-BA0E-D2ADCBCDC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49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Grafik 3-spaltig (Hochform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 descr="Bild-/Grafikplatzhalter">
            <a:extLst>
              <a:ext uri="{FF2B5EF4-FFF2-40B4-BE49-F238E27FC236}">
                <a16:creationId xmlns:a16="http://schemas.microsoft.com/office/drawing/2014/main" id="{3498FBFF-21A6-8A53-D774-2AE36E35B9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1980000"/>
            <a:ext cx="3060317" cy="4043429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5" name="Bildplatzhalter 5" descr="Bild-/Grafikplatzhalter">
            <a:extLst>
              <a:ext uri="{FF2B5EF4-FFF2-40B4-BE49-F238E27FC236}">
                <a16:creationId xmlns:a16="http://schemas.microsoft.com/office/drawing/2014/main" id="{BDBE636D-7644-5DD7-7983-A78DF84A1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73385" y="1980000"/>
            <a:ext cx="3060317" cy="4043429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5" descr="Bild-/Grafikplatzhalter">
            <a:extLst>
              <a:ext uri="{FF2B5EF4-FFF2-40B4-BE49-F238E27FC236}">
                <a16:creationId xmlns:a16="http://schemas.microsoft.com/office/drawing/2014/main" id="{AE6B29C6-5FC9-8D06-84A0-4F4A2A7952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60771" y="1980000"/>
            <a:ext cx="3060317" cy="4043429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AFFAC34-594E-3311-28D9-EF7F323FE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 descr="Name der Präsentation">
            <a:extLst>
              <a:ext uri="{FF2B5EF4-FFF2-40B4-BE49-F238E27FC236}">
                <a16:creationId xmlns:a16="http://schemas.microsoft.com/office/drawing/2014/main" id="{B4DB2F6A-4A56-0802-D069-4FD5C0F2C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E930179-E7D5-F375-9D0C-1A38DC3E6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37443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mit Text 2-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DEE53CB-693D-CD7D-F3C9-F8B062EEF5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2E414B-17ED-A1CA-5AC4-0069F285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Bildplatzhalter 5" descr="Bild-/Grafikplatzhalter">
            <a:extLst>
              <a:ext uri="{FF2B5EF4-FFF2-40B4-BE49-F238E27FC236}">
                <a16:creationId xmlns:a16="http://schemas.microsoft.com/office/drawing/2014/main" id="{B77781FD-8A6C-4A7C-A555-DF8A3E9C68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558000"/>
            <a:ext cx="5426825" cy="4089157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5" descr="Bild-/Grafikplatzhalter">
            <a:extLst>
              <a:ext uri="{FF2B5EF4-FFF2-40B4-BE49-F238E27FC236}">
                <a16:creationId xmlns:a16="http://schemas.microsoft.com/office/drawing/2014/main" id="{2869A9E6-92FF-261B-3B45-64C4D98F17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8886" y="559932"/>
            <a:ext cx="5452209" cy="4089157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54DC245D-B22E-48E4-FC4C-186F713A64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4762901"/>
            <a:ext cx="5426825" cy="1343941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>
              <a:lnSpc>
                <a:spcPts val="1800"/>
              </a:lnSpc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einfügen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EB5D8C64-9398-B18A-7AED-77B91631AE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3765" y="4762901"/>
            <a:ext cx="5452209" cy="1343941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>
              <a:lnSpc>
                <a:spcPts val="1800"/>
              </a:lnSpc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256178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3-spaltig / Text 1-spalti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DEE53CB-693D-CD7D-F3C9-F8B062EEF5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2E414B-17ED-A1CA-5AC4-0069F285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2" name="Bildplatzhalter 5" descr="Bild-/Grafikplatzhalter">
            <a:extLst>
              <a:ext uri="{FF2B5EF4-FFF2-40B4-BE49-F238E27FC236}">
                <a16:creationId xmlns:a16="http://schemas.microsoft.com/office/drawing/2014/main" id="{92EC85F5-1B81-5776-51A3-4337214AB8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145" y="558257"/>
            <a:ext cx="7819016" cy="5468470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8163807-BEE5-D34A-4212-052DDE7F5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02477" y="558258"/>
            <a:ext cx="3190456" cy="5468470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>
              <a:lnSpc>
                <a:spcPts val="1800"/>
              </a:lnSpc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20538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Grafik (Fullsi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DEE53CB-693D-CD7D-F3C9-F8B062EEF5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2E414B-17ED-A1CA-5AC4-0069F285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Bildplatzhalter 5" descr="Bild-/Grafikplatzhalter">
            <a:extLst>
              <a:ext uri="{FF2B5EF4-FFF2-40B4-BE49-F238E27FC236}">
                <a16:creationId xmlns:a16="http://schemas.microsoft.com/office/drawing/2014/main" id="{468ED8B2-7701-F53F-D1EC-93FF8291FB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558000"/>
            <a:ext cx="11283011" cy="5488621"/>
          </a:xfrm>
          <a:prstGeom prst="rect">
            <a:avLst/>
          </a:prstGeom>
          <a:noFill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30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1EF28A0D-062E-22CF-7233-3FAD76D484F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68000" y="1998732"/>
            <a:ext cx="11270583" cy="4023695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FA086E-77D7-6E7F-9807-9236F6663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 descr="Name der Präsentation">
            <a:extLst>
              <a:ext uri="{FF2B5EF4-FFF2-40B4-BE49-F238E27FC236}">
                <a16:creationId xmlns:a16="http://schemas.microsoft.com/office/drawing/2014/main" id="{059CCB29-7FDC-2DB5-7B33-8B2C2B4E9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271E70B-EB55-7B9A-CE5F-8710F19C3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10897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CDEAAA66-0D7C-7F4E-8FD7-16756D66974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8001" y="1998732"/>
            <a:ext cx="11270584" cy="40315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n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661BBD-DDF9-0947-7A4B-2EC1C90F5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 descr="Name der Präsentation">
            <a:extLst>
              <a:ext uri="{FF2B5EF4-FFF2-40B4-BE49-F238E27FC236}">
                <a16:creationId xmlns:a16="http://schemas.microsoft.com/office/drawing/2014/main" id="{BC3DDB73-B6BA-DC90-BFF2-7CB8BB96C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EC1B02-F8F6-D72E-9B92-022A091A4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175965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512654C-E5AF-4FB2-19E6-7E35C1F51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800" y="4637315"/>
            <a:ext cx="3675062" cy="17634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Aft>
                <a:spcPts val="1000"/>
              </a:spcAft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noProof="0" dirty="0"/>
              <a:t>Kontaktdaten einfügen</a:t>
            </a:r>
          </a:p>
        </p:txBody>
      </p:sp>
    </p:spTree>
    <p:extLst>
      <p:ext uri="{BB962C8B-B14F-4D97-AF65-F5344CB8AC3E}">
        <p14:creationId xmlns:p14="http://schemas.microsoft.com/office/powerpoint/2010/main" val="9707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EA56C-4DC7-27C6-3D89-D7D123521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7F7CC7D-8E46-7165-0753-462246BB4D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400" y="1998000"/>
            <a:ext cx="11270582" cy="4023291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 algn="l">
              <a:lnSpc>
                <a:spcPts val="2100"/>
              </a:lnSpc>
              <a:buFont typeface="Arial" panose="020B0604020202020204" pitchFamily="34" charset="0"/>
              <a:buNone/>
              <a:defRPr sz="2000"/>
            </a:lvl1pPr>
            <a:lvl2pPr marL="457200" indent="0">
              <a:buFont typeface="Arial" panose="020B0604020202020204" pitchFamily="34" charset="0"/>
              <a:buChar char="•"/>
              <a:defRPr sz="19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700"/>
            </a:lvl4pPr>
            <a:lvl5pPr marL="1828800" indent="0">
              <a:buFontTx/>
              <a:buNone/>
              <a:defRPr/>
            </a:lvl5pPr>
          </a:lstStyle>
          <a:p>
            <a:pPr marL="285750" marR="0" lvl="0" indent="-28575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Text 1-spaltig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AF1A46-A0B3-2FB9-0968-6EF470C7B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 descr="Name der Präsentation">
            <a:extLst>
              <a:ext uri="{FF2B5EF4-FFF2-40B4-BE49-F238E27FC236}">
                <a16:creationId xmlns:a16="http://schemas.microsoft.com/office/drawing/2014/main" id="{ECFF89F8-91CB-393E-BA0E-D2ADCBCDC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60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7F7CC7D-8E46-7165-0753-462246BB4D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876" y="1998732"/>
            <a:ext cx="11270582" cy="4021924"/>
          </a:xfrm>
          <a:prstGeom prst="rect">
            <a:avLst/>
          </a:prstGeom>
        </p:spPr>
        <p:txBody>
          <a:bodyPr lIns="0" tIns="0" rIns="0" bIns="0" numCol="2" spcCol="360000">
            <a:normAutofit/>
          </a:bodyPr>
          <a:lstStyle>
            <a:lvl1pPr>
              <a:lnSpc>
                <a:spcPts val="2200"/>
              </a:lnSpc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2-spaltig </a:t>
            </a:r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556E5C76-A693-1C68-2C77-1D82721F8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 descr="Name der Präsentation">
            <a:extLst>
              <a:ext uri="{FF2B5EF4-FFF2-40B4-BE49-F238E27FC236}">
                <a16:creationId xmlns:a16="http://schemas.microsoft.com/office/drawing/2014/main" id="{13E558D2-FF94-BA0C-047C-86E993F6A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58C0EC3-F9A1-B936-6437-D33657421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20379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/B 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87B36ED-9DE1-14F3-ED3C-1DD9592F5F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876" y="2752626"/>
            <a:ext cx="5365485" cy="3278303"/>
          </a:xfrm>
          <a:prstGeom prst="rect">
            <a:avLst/>
          </a:prstGeom>
        </p:spPr>
        <p:txBody>
          <a:bodyPr wrap="square" lIns="0" tIns="0" rIns="0" bIns="0" numCol="1" spcCol="360000">
            <a:normAutofit/>
          </a:bodyPr>
          <a:lstStyle>
            <a:lvl1pPr marL="0" indent="0">
              <a:lnSpc>
                <a:spcPts val="2100"/>
              </a:lnSpc>
              <a:buClr>
                <a:schemeClr val="tx1"/>
              </a:buClr>
              <a:buSzPct val="125000"/>
              <a:buFontTx/>
              <a:buNone/>
              <a:tabLst/>
              <a:defRPr sz="2000"/>
            </a:lvl1pPr>
            <a:lvl2pPr marL="419100" indent="0">
              <a:lnSpc>
                <a:spcPts val="2600"/>
              </a:lnSpc>
              <a:buSzPct val="120000"/>
              <a:buFontTx/>
              <a:buNone/>
              <a:tabLst/>
              <a:defRPr sz="1900"/>
            </a:lvl2pPr>
            <a:lvl3pPr marL="876300" indent="0">
              <a:lnSpc>
                <a:spcPts val="2600"/>
              </a:lnSpc>
              <a:buSzPct val="115000"/>
              <a:buFontTx/>
              <a:buNone/>
              <a:tabLst/>
              <a:defRPr sz="1800"/>
            </a:lvl3pPr>
            <a:lvl4pPr marL="1333500" indent="0">
              <a:lnSpc>
                <a:spcPts val="2600"/>
              </a:lnSpc>
              <a:buSzPct val="100000"/>
              <a:buFontTx/>
              <a:buNone/>
              <a:tabLst/>
              <a:defRPr sz="1700"/>
            </a:lvl4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A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5FDA9BE9-7078-EA93-336B-0EB9301B3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 descr="Name der Präsentation">
            <a:extLst>
              <a:ext uri="{FF2B5EF4-FFF2-40B4-BE49-F238E27FC236}">
                <a16:creationId xmlns:a16="http://schemas.microsoft.com/office/drawing/2014/main" id="{748396ED-2088-B0CD-BDFC-F1EC2103B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03E5BF33-F93F-3C23-6665-8FA8072AA1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076" y="2752626"/>
            <a:ext cx="5365485" cy="3278303"/>
          </a:xfrm>
          <a:prstGeom prst="rect">
            <a:avLst/>
          </a:prstGeom>
        </p:spPr>
        <p:txBody>
          <a:bodyPr wrap="square" lIns="0" tIns="0" rIns="0" bIns="0" numCol="1" spcCol="360000">
            <a:normAutofit/>
          </a:bodyPr>
          <a:lstStyle>
            <a:lvl1pPr marL="0" indent="0">
              <a:lnSpc>
                <a:spcPts val="2100"/>
              </a:lnSpc>
              <a:buClr>
                <a:schemeClr val="tx1"/>
              </a:buClr>
              <a:buSzPct val="125000"/>
              <a:buFontTx/>
              <a:buNone/>
              <a:tabLst/>
              <a:defRPr sz="2000"/>
            </a:lvl1pPr>
            <a:lvl2pPr marL="419100" indent="0">
              <a:lnSpc>
                <a:spcPts val="2600"/>
              </a:lnSpc>
              <a:buSzPct val="120000"/>
              <a:buFontTx/>
              <a:buNone/>
              <a:tabLst/>
              <a:defRPr sz="1900"/>
            </a:lvl2pPr>
            <a:lvl3pPr marL="876300" indent="0">
              <a:lnSpc>
                <a:spcPts val="2600"/>
              </a:lnSpc>
              <a:buSzPct val="115000"/>
              <a:buFontTx/>
              <a:buNone/>
              <a:tabLst/>
              <a:defRPr sz="1800"/>
            </a:lvl3pPr>
            <a:lvl4pPr marL="1333500" indent="0">
              <a:lnSpc>
                <a:spcPts val="2600"/>
              </a:lnSpc>
              <a:buSzPct val="100000"/>
              <a:buFontTx/>
              <a:buNone/>
              <a:tabLst/>
              <a:defRPr sz="1700"/>
            </a:lvl4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B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AC5E88C0-0C4D-4276-72B4-D34F30B7E1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876" y="1989056"/>
            <a:ext cx="5365485" cy="5656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defRPr sz="2000" b="1"/>
            </a:lvl1pPr>
          </a:lstStyle>
          <a:p>
            <a:pPr lvl="0"/>
            <a:r>
              <a:rPr lang="de-DE" dirty="0"/>
              <a:t>Überschrift A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9A39B001-6C7E-A232-B94C-AAC2CA02B7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6913" y="1989056"/>
            <a:ext cx="5365485" cy="5656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defRPr sz="2000" b="1"/>
            </a:lvl1pPr>
          </a:lstStyle>
          <a:p>
            <a:pPr lvl="0"/>
            <a:r>
              <a:rPr lang="de-DE" dirty="0"/>
              <a:t>Überschrift B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7F50630-AB0D-06E4-4A2F-E548C0BB66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36243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unnummerier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87B36ED-9DE1-14F3-ED3C-1DD9592F5F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875" y="1998733"/>
            <a:ext cx="11270583" cy="4011650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25000"/>
              <a:buFont typeface="Systemschrift Normal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889000" indent="-20320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SzPct val="120000"/>
              <a:buFont typeface="Systemschrift Normal"/>
              <a:buChar char="•"/>
              <a:tabLst/>
              <a:defRPr sz="1900"/>
            </a:lvl2pPr>
            <a:lvl3pPr marL="1333500" indent="-19050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SzPct val="110000"/>
              <a:buFont typeface="Systemschrift Normal"/>
              <a:buChar char="•"/>
              <a:tabLst/>
              <a:defRPr sz="1800"/>
            </a:lvl3pPr>
            <a:lvl4pPr marL="1816100" indent="-21590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SzPct val="110000"/>
              <a:buFont typeface="Systemschrift Normal"/>
              <a:buChar char="•"/>
              <a:tabLst/>
              <a:defRPr sz="1700"/>
            </a:lvl4pPr>
          </a:lstStyle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de-DE" dirty="0"/>
              <a:t>Aufzählungspunkt einfügen</a:t>
            </a:r>
          </a:p>
          <a:p>
            <a:pPr marL="1028700" marR="0" lvl="1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de-DE" dirty="0"/>
              <a:t>Aufzählungspunkt zweiter Ebene</a:t>
            </a:r>
          </a:p>
          <a:p>
            <a:pPr marL="1485900" marR="0" lvl="2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Aufzählungspunkt dritter Ebene</a:t>
            </a:r>
          </a:p>
          <a:p>
            <a:pPr marL="1943100" marR="0" lvl="3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Aufzählungspunkt vierter Ebene</a:t>
            </a:r>
          </a:p>
          <a:p>
            <a:pPr marL="1485900" marR="0" lvl="2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543B9E9F-8DF7-F620-E584-B8BF99285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 descr="Name der Präsentation">
            <a:extLst>
              <a:ext uri="{FF2B5EF4-FFF2-40B4-BE49-F238E27FC236}">
                <a16:creationId xmlns:a16="http://schemas.microsoft.com/office/drawing/2014/main" id="{02F76F86-F606-2BF6-BD3D-3CFF9D8A2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672830B-3BF7-DF5E-EE78-0BFDD418A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23171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unnummerier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87B36ED-9DE1-14F3-ED3C-1DD9592F5F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876" y="1998733"/>
            <a:ext cx="5365485" cy="4032197"/>
          </a:xfrm>
          <a:prstGeom prst="rect">
            <a:avLst/>
          </a:prstGeom>
        </p:spPr>
        <p:txBody>
          <a:bodyPr wrap="square" lIns="0" tIns="0" rIns="0" bIns="0" numCol="1" spcCol="360000">
            <a:normAutofit/>
          </a:bodyPr>
          <a:lstStyle>
            <a:lvl1pPr marL="215900" indent="-215900">
              <a:lnSpc>
                <a:spcPts val="2600"/>
              </a:lnSpc>
              <a:buClr>
                <a:schemeClr val="tx1"/>
              </a:buClr>
              <a:buSzPct val="125000"/>
              <a:buFont typeface="Systemschrift Normal"/>
              <a:buChar char="•"/>
              <a:tabLst/>
              <a:defRPr sz="2000"/>
            </a:lvl1pPr>
            <a:lvl2pPr marL="622300" indent="-203200">
              <a:lnSpc>
                <a:spcPts val="2600"/>
              </a:lnSpc>
              <a:buSzPct val="120000"/>
              <a:buFont typeface="Systemschrift Normal"/>
              <a:buChar char="•"/>
              <a:tabLst/>
              <a:defRPr sz="1900"/>
            </a:lvl2pPr>
            <a:lvl3pPr marL="1104900" indent="-228600">
              <a:lnSpc>
                <a:spcPts val="2600"/>
              </a:lnSpc>
              <a:buSzPct val="115000"/>
              <a:buFont typeface="Systemschrift Normal"/>
              <a:buChar char="•"/>
              <a:tabLst/>
              <a:defRPr sz="1800"/>
            </a:lvl3pPr>
            <a:lvl4pPr marL="1549400" indent="-215900">
              <a:lnSpc>
                <a:spcPts val="2600"/>
              </a:lnSpc>
              <a:buSzPct val="100000"/>
              <a:buFont typeface="Systemschrift Normal"/>
              <a:buChar char="•"/>
              <a:tabLst/>
              <a:defRPr sz="1700"/>
            </a:lvl4pPr>
          </a:lstStyle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de-DE" dirty="0"/>
              <a:t>Aufzählungspunkt einfügen</a:t>
            </a:r>
          </a:p>
          <a:p>
            <a:pPr marL="762000" marR="0" lvl="1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de-DE" dirty="0"/>
              <a:t>Aufzählungsunterpunkt einfügen</a:t>
            </a:r>
          </a:p>
          <a:p>
            <a:pPr marL="1219200" marR="0" lvl="2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de-DE" dirty="0"/>
              <a:t>Aufzählungsunterpunkt einfügen</a:t>
            </a:r>
          </a:p>
          <a:p>
            <a:pPr marL="1676400" marR="0" lvl="3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de-DE" dirty="0"/>
              <a:t>Aufzählungsunterpunkt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lang="de-DE" dirty="0"/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5FDA9BE9-7078-EA93-336B-0EB9301B3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 descr="Name der Präsentation">
            <a:extLst>
              <a:ext uri="{FF2B5EF4-FFF2-40B4-BE49-F238E27FC236}">
                <a16:creationId xmlns:a16="http://schemas.microsoft.com/office/drawing/2014/main" id="{748396ED-2088-B0CD-BDFC-F1EC2103B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66E9EEAF-7D58-CDDF-9B35-2CABAC1269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3076" y="1998733"/>
            <a:ext cx="5365485" cy="4032197"/>
          </a:xfrm>
          <a:prstGeom prst="rect">
            <a:avLst/>
          </a:prstGeom>
        </p:spPr>
        <p:txBody>
          <a:bodyPr wrap="square" lIns="0" tIns="0" rIns="0" bIns="0" numCol="1" spcCol="360000">
            <a:normAutofit/>
          </a:bodyPr>
          <a:lstStyle>
            <a:lvl1pPr marL="215900" indent="-215900">
              <a:lnSpc>
                <a:spcPts val="2600"/>
              </a:lnSpc>
              <a:buClr>
                <a:schemeClr val="tx1"/>
              </a:buClr>
              <a:buSzPct val="125000"/>
              <a:buFont typeface="Systemschrift Normal"/>
              <a:buChar char="•"/>
              <a:tabLst/>
              <a:defRPr sz="2000"/>
            </a:lvl1pPr>
            <a:lvl2pPr marL="660400" indent="-241300">
              <a:lnSpc>
                <a:spcPts val="2600"/>
              </a:lnSpc>
              <a:buSzPct val="120000"/>
              <a:buFont typeface="Systemschrift Normal"/>
              <a:buChar char="•"/>
              <a:tabLst/>
              <a:defRPr sz="1900"/>
            </a:lvl2pPr>
            <a:lvl3pPr marL="1104900" indent="-228600">
              <a:lnSpc>
                <a:spcPts val="2600"/>
              </a:lnSpc>
              <a:buSzPct val="115000"/>
              <a:buFont typeface="Systemschrift Normal"/>
              <a:buChar char="•"/>
              <a:tabLst/>
              <a:defRPr sz="1800"/>
            </a:lvl3pPr>
            <a:lvl4pPr marL="1549400" indent="-215900">
              <a:lnSpc>
                <a:spcPts val="2600"/>
              </a:lnSpc>
              <a:buSzPct val="110000"/>
              <a:buFont typeface="Systemschrift Normal"/>
              <a:buChar char="•"/>
              <a:tabLst/>
              <a:defRPr sz="1700"/>
            </a:lvl4pPr>
          </a:lstStyle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de-DE" dirty="0"/>
              <a:t>Aufzählungspunkt einfügen</a:t>
            </a:r>
          </a:p>
          <a:p>
            <a:pPr marL="762000" marR="0" lvl="1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de-DE" dirty="0"/>
              <a:t>Aufzählungsunterpunkt einfügen</a:t>
            </a:r>
          </a:p>
          <a:p>
            <a:pPr marL="1219200" marR="0" lvl="2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de-DE" dirty="0"/>
              <a:t>Aufzählungsunterpunkt einfügen</a:t>
            </a:r>
          </a:p>
          <a:p>
            <a:pPr marL="1676400" marR="0" lvl="3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de-DE" dirty="0"/>
              <a:t>Aufzählungsunterpunkt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A29F131-99E6-D812-F210-72CCDECD5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58460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nummerier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87B36ED-9DE1-14F3-ED3C-1DD9592F5F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875" y="1998733"/>
            <a:ext cx="11270583" cy="4021923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100"/>
              </a:lnSpc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/>
            </a:lvl1pPr>
            <a:lvl2pPr marL="533400" indent="-304800">
              <a:lnSpc>
                <a:spcPts val="2200"/>
              </a:lnSpc>
              <a:buFont typeface="+mj-lt"/>
              <a:buAutoNum type="arabicPeriod"/>
              <a:tabLst/>
              <a:defRPr sz="1900"/>
            </a:lvl2pPr>
            <a:lvl3pPr>
              <a:lnSpc>
                <a:spcPts val="2300"/>
              </a:lnSpc>
              <a:defRPr sz="1600"/>
            </a:lvl3pPr>
          </a:lstStyle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de-DE" dirty="0"/>
              <a:t>Nummerierte Aufzählung, 2-spaltig</a:t>
            </a:r>
          </a:p>
          <a:p>
            <a:pPr marL="571500" marR="0" lvl="1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de-DE" dirty="0"/>
              <a:t>Hier steht ein Unterpunkt</a:t>
            </a:r>
          </a:p>
          <a:p>
            <a:pPr marL="571500" marR="0" lvl="1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de-DE" dirty="0"/>
              <a:t>Hier steht ein Unterpunkt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lang="de-DE" dirty="0"/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2F9B2177-5B01-0B05-7AC7-2C4AB642D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 descr="Name der Präsentation">
            <a:extLst>
              <a:ext uri="{FF2B5EF4-FFF2-40B4-BE49-F238E27FC236}">
                <a16:creationId xmlns:a16="http://schemas.microsoft.com/office/drawing/2014/main" id="{03E3D4BE-C3FE-A8BA-7DC5-C9DFD88C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B56DE2-71FC-63ED-5615-5B87180B5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40658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nummerier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87B36ED-9DE1-14F3-ED3C-1DD9592F5F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876" y="1997365"/>
            <a:ext cx="11270582" cy="4023291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266700" indent="-266700"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/>
            </a:lvl1pPr>
            <a:lvl2pPr marL="482600" indent="-254000">
              <a:lnSpc>
                <a:spcPts val="2000"/>
              </a:lnSpc>
              <a:buFont typeface="+mj-lt"/>
              <a:buAutoNum type="arabicPeriod"/>
              <a:tabLst/>
              <a:defRPr sz="1900"/>
            </a:lvl2pPr>
          </a:lstStyle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de-DE" dirty="0"/>
              <a:t>Nummerierte Aufzählung, 2-spaltig</a:t>
            </a:r>
          </a:p>
          <a:p>
            <a:pPr marL="571500" marR="0" lvl="1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de-DE" dirty="0"/>
              <a:t>Hier steht ein Unterpunkt</a:t>
            </a:r>
          </a:p>
          <a:p>
            <a:pPr marL="571500" marR="0" lvl="1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de-DE" dirty="0"/>
              <a:t>Hier steht ein Unterpunkt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dirty="0"/>
              <a:t>Aufzählungspunkt einfügen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endParaRPr lang="de-DE" dirty="0"/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3CC3BC2C-0A6B-9B3F-B1E9-9B118D0D6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 descr="Name der Präsentation">
            <a:extLst>
              <a:ext uri="{FF2B5EF4-FFF2-40B4-BE49-F238E27FC236}">
                <a16:creationId xmlns:a16="http://schemas.microsoft.com/office/drawing/2014/main" id="{EC41ACE1-C645-C81D-F1CB-8C1398D06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A4D5AE-D248-9AEA-C4C6-9BAD581C4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959" y="486764"/>
            <a:ext cx="11270583" cy="11054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Hier Folientitel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25829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Logo der HAW Kiel">
            <a:extLst>
              <a:ext uri="{FF2B5EF4-FFF2-40B4-BE49-F238E27FC236}">
                <a16:creationId xmlns:a16="http://schemas.microsoft.com/office/drawing/2014/main" id="{16D008C5-5F67-A2CB-465D-22D1A76EFA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4693" y="307758"/>
            <a:ext cx="3053876" cy="88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4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155B049A-3538-8841-DF32-3F46AF7B3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3" descr="Name der Präsentation">
            <a:extLst>
              <a:ext uri="{FF2B5EF4-FFF2-40B4-BE49-F238E27FC236}">
                <a16:creationId xmlns:a16="http://schemas.microsoft.com/office/drawing/2014/main" id="{66E97C37-09FD-F65C-EADC-E62FB8A90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pic>
        <p:nvPicPr>
          <p:cNvPr id="2" name="Grafik 1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225EA93F-598A-8212-0701-64029B67B21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52368" y="6300906"/>
            <a:ext cx="1187450" cy="2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9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8" r:id="rId2"/>
    <p:sldLayoutId id="2147483661" r:id="rId3"/>
    <p:sldLayoutId id="2147483667" r:id="rId4"/>
    <p:sldLayoutId id="2147483666" r:id="rId5"/>
    <p:sldLayoutId id="2147483663" r:id="rId6"/>
    <p:sldLayoutId id="2147483664" r:id="rId7"/>
    <p:sldLayoutId id="214748366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ts val="23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0DFAF158-C6E6-B211-3C4C-294F432AF8BA}"/>
              </a:ext>
            </a:extLst>
          </p:cNvPr>
          <p:cNvCxnSpPr>
            <a:cxnSpLocks/>
          </p:cNvCxnSpPr>
          <p:nvPr userDrawn="1"/>
        </p:nvCxnSpPr>
        <p:spPr>
          <a:xfrm>
            <a:off x="468000" y="1711100"/>
            <a:ext cx="1007999" cy="0"/>
          </a:xfrm>
          <a:prstGeom prst="line">
            <a:avLst/>
          </a:prstGeom>
          <a:noFill/>
          <a:ln w="40640" cap="flat" cmpd="sng" algn="ctr">
            <a:solidFill>
              <a:srgbClr val="00305D"/>
            </a:solidFill>
            <a:prstDash val="solid"/>
            <a:miter lim="800000"/>
          </a:ln>
          <a:effectLst/>
        </p:spPr>
      </p:cxnSp>
      <p:sp>
        <p:nvSpPr>
          <p:cNvPr id="13" name="Foliennummernplatzhalter 2">
            <a:extLst>
              <a:ext uri="{FF2B5EF4-FFF2-40B4-BE49-F238E27FC236}">
                <a16:creationId xmlns:a16="http://schemas.microsoft.com/office/drawing/2014/main" id="{82294C9B-93E0-BE96-037C-39899D748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3" descr="Name der Präsentation">
            <a:extLst>
              <a:ext uri="{FF2B5EF4-FFF2-40B4-BE49-F238E27FC236}">
                <a16:creationId xmlns:a16="http://schemas.microsoft.com/office/drawing/2014/main" id="{EB016C6C-C946-ECED-A561-1AE7B955F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pic>
        <p:nvPicPr>
          <p:cNvPr id="2" name="Grafik 1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93DCC66F-4F0A-74C9-5FCB-87C48EB5978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52368" y="6300906"/>
            <a:ext cx="1187450" cy="2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4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701" r:id="rId3"/>
    <p:sldLayoutId id="2147483703" r:id="rId4"/>
    <p:sldLayoutId id="2147483702" r:id="rId5"/>
    <p:sldLayoutId id="2147483704" r:id="rId6"/>
    <p:sldLayoutId id="2147483677" r:id="rId7"/>
    <p:sldLayoutId id="2147483678" r:id="rId8"/>
    <p:sldLayoutId id="2147483705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ts val="23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2">
            <a:extLst>
              <a:ext uri="{FF2B5EF4-FFF2-40B4-BE49-F238E27FC236}">
                <a16:creationId xmlns:a16="http://schemas.microsoft.com/office/drawing/2014/main" id="{82294C9B-93E0-BE96-037C-39899D748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3" descr="Name der Präsentation">
            <a:extLst>
              <a:ext uri="{FF2B5EF4-FFF2-40B4-BE49-F238E27FC236}">
                <a16:creationId xmlns:a16="http://schemas.microsoft.com/office/drawing/2014/main" id="{EB016C6C-C946-ECED-A561-1AE7B955F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pic>
        <p:nvPicPr>
          <p:cNvPr id="2" name="Grafik 1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A7E9DA77-2A25-2ED3-2663-31F90B4265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52368" y="6300906"/>
            <a:ext cx="1187450" cy="2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5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ts val="23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B678B0C6-B019-F1A2-6EDF-78C03930B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000" y="6320611"/>
            <a:ext cx="1068124" cy="20965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Seite </a:t>
            </a:r>
            <a:fld id="{726F1068-35E2-4A40-B3B8-43224BE1128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3" descr="Name der Präsentation">
            <a:extLst>
              <a:ext uri="{FF2B5EF4-FFF2-40B4-BE49-F238E27FC236}">
                <a16:creationId xmlns:a16="http://schemas.microsoft.com/office/drawing/2014/main" id="{A3A0E461-AEE9-12A4-2431-94246DBEE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5642" y="6320610"/>
            <a:ext cx="5062083" cy="20966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Präsentationstitel</a:t>
            </a:r>
            <a:endParaRPr lang="de-DE" dirty="0"/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FD53F7F7-1B81-68FD-66F0-69D91B3872A6}"/>
              </a:ext>
            </a:extLst>
          </p:cNvPr>
          <p:cNvCxnSpPr>
            <a:cxnSpLocks/>
          </p:cNvCxnSpPr>
          <p:nvPr userDrawn="1"/>
        </p:nvCxnSpPr>
        <p:spPr>
          <a:xfrm>
            <a:off x="468000" y="1711100"/>
            <a:ext cx="1007999" cy="0"/>
          </a:xfrm>
          <a:prstGeom prst="line">
            <a:avLst/>
          </a:prstGeom>
          <a:noFill/>
          <a:ln w="40640" cap="flat" cmpd="sng" algn="ctr">
            <a:solidFill>
              <a:srgbClr val="00305D"/>
            </a:solidFill>
            <a:prstDash val="solid"/>
            <a:miter lim="800000"/>
          </a:ln>
          <a:effectLst/>
        </p:spPr>
      </p:cxnSp>
      <p:pic>
        <p:nvPicPr>
          <p:cNvPr id="3" name="Grafik 2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5A69764F-B8BF-8A18-05AA-B0D590071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2368" y="6300906"/>
            <a:ext cx="1187450" cy="2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ts val="23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F5A3B0D2-32AE-6A84-BC3A-695330101BAE}"/>
              </a:ext>
            </a:extLst>
          </p:cNvPr>
          <p:cNvCxnSpPr>
            <a:cxnSpLocks/>
          </p:cNvCxnSpPr>
          <p:nvPr userDrawn="1"/>
        </p:nvCxnSpPr>
        <p:spPr>
          <a:xfrm>
            <a:off x="533586" y="2527070"/>
            <a:ext cx="1007999" cy="0"/>
          </a:xfrm>
          <a:prstGeom prst="line">
            <a:avLst/>
          </a:prstGeom>
          <a:ln w="4064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26CA04A2-4DC6-3070-8593-A0CF65D61349}"/>
              </a:ext>
            </a:extLst>
          </p:cNvPr>
          <p:cNvSpPr txBox="1"/>
          <p:nvPr userDrawn="1"/>
        </p:nvSpPr>
        <p:spPr>
          <a:xfrm>
            <a:off x="533586" y="2701406"/>
            <a:ext cx="957561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4000" dirty="0">
                <a:solidFill>
                  <a:schemeClr val="tx2"/>
                </a:solidFill>
              </a:rPr>
              <a:t>Vielen Dank </a:t>
            </a:r>
          </a:p>
          <a:p>
            <a:r>
              <a:rPr lang="de-DE" sz="4000" dirty="0">
                <a:solidFill>
                  <a:schemeClr val="tx2"/>
                </a:solidFill>
              </a:rPr>
              <a:t>für Ihre Aufmerksamkeit.</a:t>
            </a:r>
          </a:p>
        </p:txBody>
      </p:sp>
      <p:pic>
        <p:nvPicPr>
          <p:cNvPr id="5" name="Grafik 4" descr="Logo der HAW Kiel">
            <a:extLst>
              <a:ext uri="{FF2B5EF4-FFF2-40B4-BE49-F238E27FC236}">
                <a16:creationId xmlns:a16="http://schemas.microsoft.com/office/drawing/2014/main" id="{0E6CE18A-B45F-C1EC-A077-BFFF4A78F9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4693" y="307758"/>
            <a:ext cx="3053876" cy="88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7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hyperlink" Target="http://www.dmc-ortim.de/" TargetMode="External"/><Relationship Id="rId39" Type="http://schemas.openxmlformats.org/officeDocument/2006/relationships/hyperlink" Target="https://www.fh-kiel.de/fachbereiche/maschinenwesen/studium-lehre/international/european-project-semester-eps/eps-info-fuer-unternehmen/" TargetMode="External"/><Relationship Id="rId21" Type="http://schemas.openxmlformats.org/officeDocument/2006/relationships/image" Target="../media/image22.png"/><Relationship Id="rId34" Type="http://schemas.openxmlformats.org/officeDocument/2006/relationships/image" Target="../media/image32.jpeg"/><Relationship Id="rId42" Type="http://schemas.openxmlformats.org/officeDocument/2006/relationships/image" Target="../media/image39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29" Type="http://schemas.openxmlformats.org/officeDocument/2006/relationships/image" Target="../media/image28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7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28" Type="http://schemas.openxmlformats.org/officeDocument/2006/relationships/hyperlink" Target="http://www.jungheinrich.de/" TargetMode="External"/><Relationship Id="rId36" Type="http://schemas.openxmlformats.org/officeDocument/2006/relationships/image" Target="../media/image34.jp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31" Type="http://schemas.openxmlformats.org/officeDocument/2006/relationships/image" Target="../media/image29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7.png"/><Relationship Id="rId30" Type="http://schemas.openxmlformats.org/officeDocument/2006/relationships/hyperlink" Target="http://www.emma-technologies.com/" TargetMode="External"/><Relationship Id="rId35" Type="http://schemas.openxmlformats.org/officeDocument/2006/relationships/image" Target="../media/image33.png"/><Relationship Id="rId43" Type="http://schemas.openxmlformats.org/officeDocument/2006/relationships/image" Target="../media/image40.png"/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gif"/><Relationship Id="rId33" Type="http://schemas.openxmlformats.org/officeDocument/2006/relationships/image" Target="../media/image31.jpeg"/><Relationship Id="rId38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ainer.Geisler@haw-kiel.d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ainer.Geisler@fh-kiel.d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429" y="3164325"/>
            <a:ext cx="1961181" cy="254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3" descr="Bildergebnis für lürssen werft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0" b="29260"/>
          <a:stretch/>
        </p:blipFill>
        <p:spPr bwMode="auto">
          <a:xfrm>
            <a:off x="6793463" y="1892395"/>
            <a:ext cx="1197046" cy="51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s://encrypted-tbn0.gstatic.com/images?q=tbn:ANd9GcT8tR28SclhhW_8J-_hjN_kAXNaA9t0-cB26WC4eO1VAzv_kEU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509" y="2527037"/>
            <a:ext cx="963844" cy="72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ttp://ikc.stamp-media.de/wp-content/uploads/2013/03/Nobiskrug_Logo_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45" y="2352859"/>
            <a:ext cx="715196" cy="75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http://docshare.edana.org/docshare/Photos/31ae6de76dac43d9ac19d8528a16b7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58" y="3731078"/>
            <a:ext cx="959058" cy="456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http://www.marinex.de/level9_cms/layout/LOGO_Marinex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19" y="1214371"/>
            <a:ext cx="1202897" cy="426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42" y="1972579"/>
            <a:ext cx="1214243" cy="28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http://www.spielregeln-spielanleitungen.de/uploads/tx_spielregeln/uhl-ingo-uhl-gmb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71" y="4180517"/>
            <a:ext cx="921930" cy="36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www.schwarzer.com/pics/logos/draeger.gif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t="33387" r="16798" b="33387"/>
          <a:stretch/>
        </p:blipFill>
        <p:spPr bwMode="auto">
          <a:xfrm>
            <a:off x="1637744" y="1577620"/>
            <a:ext cx="1073665" cy="50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Nobiskru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59"/>
          <a:stretch/>
        </p:blipFill>
        <p:spPr bwMode="auto">
          <a:xfrm>
            <a:off x="389099" y="2410927"/>
            <a:ext cx="826921" cy="792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http://www.mindlight-advertising.com/DGMKG/images/logos/logo_stryker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0" y="4015833"/>
            <a:ext cx="1544543" cy="451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http://www.investor-verlag.de/bilder/gallery/Vossloh-Aktie-Vossloh_500x33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1" b="27837"/>
          <a:stretch/>
        </p:blipFill>
        <p:spPr bwMode="auto">
          <a:xfrm>
            <a:off x="3283940" y="2569559"/>
            <a:ext cx="1297265" cy="39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http://www.raoul-mortier.fr/eolien/images/stories/documentations/FCEOL3/vestas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6" t="36999" r="14126" b="38807"/>
          <a:stretch/>
        </p:blipFill>
        <p:spPr bwMode="auto">
          <a:xfrm>
            <a:off x="5296202" y="3595456"/>
            <a:ext cx="1784572" cy="29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5" descr="http://www.charterworld.com/news/wp-content/uploads/2011/10/Logo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66" y="1833350"/>
            <a:ext cx="1640202" cy="26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7" descr="http://www.raytheon-anschuetz.com/fileadmin/kundendaten/downloads/Logo-Raytheon-Anschuetz-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1" y="3338583"/>
            <a:ext cx="2445334" cy="28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1" descr="http://www.stepstone.de/upload_de/logo/D/logoDESIGNA-Verkehrsleittechnik-GmbH-45673DE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73" y="1878297"/>
            <a:ext cx="922003" cy="48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3" descr="http://pumpen.edur.de/imgs/edur_logo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52" y="3223025"/>
            <a:ext cx="817078" cy="47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5" descr="http://www.hochschule-heidelberg.de/fileadmin/srh/heidelberg/images/fakultaeten/informatik/partner/heidelberg.jpg"/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8" b="34402"/>
          <a:stretch/>
        </p:blipFill>
        <p:spPr bwMode="auto">
          <a:xfrm>
            <a:off x="3797487" y="1311236"/>
            <a:ext cx="2007202" cy="283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7" descr="http://www.fh-kiel.de/uploads/pics/Rud.Prey-Logo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28" y="3080621"/>
            <a:ext cx="1728889" cy="39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534"/>
          <a:stretch/>
        </p:blipFill>
        <p:spPr bwMode="auto">
          <a:xfrm>
            <a:off x="6111920" y="2503873"/>
            <a:ext cx="1734730" cy="47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0" descr="http://www.windstammtisch-sh.de/wp-content/uploads/2012/03/wulf-johannsen-logo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76" y="3996570"/>
            <a:ext cx="651029" cy="68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2" descr="http://www.hohenwestedter-werkstatt.de/shared/nps/logo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0" y="2234490"/>
            <a:ext cx="988195" cy="798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C:\Users\fbm-lokal\AppData\Local\Microsoft\Windows\Temporary Internet Files\Content.Outlook\HLM3CMNL\cmc-kombilogo.jpg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t="11467" r="5618" b="11648"/>
          <a:stretch/>
        </p:blipFill>
        <p:spPr bwMode="auto">
          <a:xfrm>
            <a:off x="3554852" y="3106912"/>
            <a:ext cx="1129747" cy="74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 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7" y="1000852"/>
            <a:ext cx="1669039" cy="408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Logo DMC-ORTIM">
            <a:hlinkClick r:id="rId26" tooltip="dmc-ortim GmbH - Hard- und Software für Zeitwirtschaft und Arbeitsplanung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87" y="4428751"/>
            <a:ext cx="1838302" cy="32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Jungheinrich - Machines. Ideas. Solutions.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16" y="3907980"/>
            <a:ext cx="1834021" cy="55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emma technologies GmbH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86" y="4321032"/>
            <a:ext cx="988538" cy="405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06" y="2351540"/>
            <a:ext cx="1359808" cy="560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Grafik 1" descr="Bildergebnis für buchholz hydraulik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27" y="1057364"/>
            <a:ext cx="1398597" cy="6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afik 2" descr="Bildergebnis für borba gmbh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98" y="3468195"/>
            <a:ext cx="1086332" cy="56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Grafik 4" descr="Bildergebnis für wärtsilä elac nautik gmbh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7" y="1630827"/>
            <a:ext cx="1054803" cy="65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Untertitel 2"/>
          <p:cNvSpPr txBox="1">
            <a:spLocks/>
          </p:cNvSpPr>
          <p:nvPr/>
        </p:nvSpPr>
        <p:spPr>
          <a:xfrm>
            <a:off x="3702889" y="6285559"/>
            <a:ext cx="4979567" cy="30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spcAft>
                <a:spcPct val="0"/>
              </a:spcAft>
            </a:pPr>
            <a:r>
              <a:rPr lang="de-DE" altLang="de-DE" sz="1600" dirty="0">
                <a:solidFill>
                  <a:srgbClr val="002060"/>
                </a:solidFill>
                <a:latin typeface="Arial" charset="0"/>
              </a:rPr>
              <a:t>Einige EPS Projektpartner aus den letzten 18 Jahren</a:t>
            </a:r>
          </a:p>
          <a:p>
            <a:pPr algn="l"/>
            <a:endParaRPr lang="de-DE" sz="1600" i="1" dirty="0">
              <a:solidFill>
                <a:srgbClr val="002060"/>
              </a:solidFill>
            </a:endParaRPr>
          </a:p>
        </p:txBody>
      </p:sp>
      <p:sp>
        <p:nvSpPr>
          <p:cNvPr id="36" name="AutoShape 4" descr="data:image/jpeg;base64,/9j/4AAQSkZJRgABAQAAAQABAAD/2wCEAAkGBxIQEhAQEBMVExAQEQ0SEBASGBAXFhcWFxEWGBURExgbKCgsGRslGxcVITEhJSkrLjA6Fx8zODMwNygtLisBCgoKDg0OGxAQGi4fIB0tLS0tLSsuLS0tLS0tKy0rLSstLS0rLS0tKy0tLS0rLS0tLS0tLS0tLS0tLS0tLS0tLf/AABEIAHAAwQMBEQACEQEDEQH/xAAbAAACAwEBAQAAAAAAAAAAAAAABAMFBgIBB//EAEkQAAIBAgQCBQYJCQUJAAAAAAECAwARBBIhMQUGEzJBUXEiYYGRocEUFTRSg7Gz0fAjM0JTcnSSsvEkQ2JzwwcWRGNkoqPS4f/EABkBAQADAQEAAAAAAAAAAAAAAAABAgMEBf/EADIRAAICAQMCBAUDAgcAAAAAAAABAhEDEiExBEETMjNRImFxgfCRocHh8RQjQlJisdH/2gAMAwEAAhEDEQA/APuNAFAFAFAFAFAFAFAFAFAFAFAFAFAFAFAFAFAFAFAFAFAFAFAFAFAFAFAFAFAFAQ4nELGuZzlHf7hRJt0irairZV/DJ5/zC9HH+se2u+w7vC9aaYx8xlrnLyr7sYHD3axknkJFvzdkHs3qNSXCLaJPmX6bE0GCCG+eRrA6M7EeNqhyvsWUK7jlVLnhNARxTK3VYNbexB9dGmiE0+CWhJyy3Hd4UIaF3Z016y637xUqmQ7RJDOr7UaoJpk1QWOXF+21CGRF2XcXHeKmrF0SRuDtUNBM7oSFAFAFAFAFAFAFAFAL4zFLEhdthsO89gFTGLk6RWUlFWyrwWDadunn2/u4+wC+ht+L1pKWlaYmMIOb1y+xeVkdAUAUAUBFPHmVl2zKy38QReidMhq1RlVilwbhyLrexI2Yd3mNdTccio4kp4nfY1UEwdQ66hgCK5WqdHammrRLQkKARxUJU9Im/wCkPrNXTvZmclTtDUEgYAiqtUXTtElQSeGgFpFyHMNjvUrcq1QyrX1qCx7QBQBQBQBQBQBQHhoCimb4RiFTeOK5baxNu3zX0rZLTC/c5n/mZK7IvqxOkwEPH8XipxHC6xZ82VSFIACk6mxN9K6XCEI2zz1myZJ1F0WWOi4jCjSdOjhBcoFW9r9nk++qJ45bUayjmir1Gg4VjOmhjlIsXXUbagkEesGspKm0dMJaopjgNQWPAwoD59wDi082IjilkLxvmDI1rEZDXVOEVFtI8/FlnKai2O8Q4q+BMsEdiWsUJ/RvazW7Tbs83rhRWRJstLI8TcV9i2wbYpMNNLPJeXo3dFyoMlkJF7DU7aGsnpckkbrWsbcnuVvJ/GZ55mSZ8yiJmAyoNc6i+gHeavlhGMbSMunyznJqTNbLKq9YgXv1iBWB1tiWDlUSMispBuQFINXatWUTqVFgzAbmqGhG2IQbso8SKUyLR3ow7wacDkihbLdSdtql7kLbYnzVBY9oAoAoAoAoAoCHFSZUdvmqx9QqUtysnUWzP8qL5ch/w29orfNwjm6flmmrnOs+ZcnfLIfpvsmrsy+RnmdP6qPptcZ6Zi/9o3/DfT/6db4O5xdZ/pLnk75JD9N9q9Uy+dm3T+mvzuYzk/5XD9L9k1dGbyM4um9RfnYr+HYswSLKBcpmt4kEX9F6vJalRnCWiVlzgMDIAmOlOYtKGUHckEnMbdlxtWbadwRuoy2ySNxxk/2fEf5M38hrmj5kd2TyMwnJ0xjlmYC5GHmPqKkD2V05VaOHpnUn9CDhGHOOxNpnN2DM7Dc2GgHcKmT0R2KY08mT4jrmLhvwOZBEzWKq6H9JTmNxf0VEJa1uTmh4UlpJeasSZfgkh6z4dC3jmOY+u9Maq0T1D1aX8h6HlhXwnTu7GUxdIuoygBPJS3hYaGqPK1OjRdOnjtvfkg5L4i6PJHe6GN3CnYMo3Hjt5/RU5opqyOlm02hDhUJxuJAmY+XmZiN7BdAN7CryeiOxlBeLP4u4zzPwoYOSJoWYBsxGvlKVI1B001FRjnrTTLZ8fhyTizccExRmgikbrMgzeI0J9Yrmmqk0d8Jaopj9VLhQBQBQBQHLqCCDsaJ0Q1ZBhMEkV8gtm3qXJy5IjBR4GagsfMuT/lkP032TV2ZvIzy+n9VH0qRwoLMQFAJJOwHea40j026MVz7MsgwrIQynp7MpBG8exrowbNnH1TT0tfnBe8nfI4fpftXrPL52bdP6aMZyf8rh+l+yaujN5GcXTeovzsKcEwIxEyQsbBxJqOyyMQfONBpU5G4xbK4oqc1H84HemlwpbCzdTMGXuG9nXvB1v/WoVSqSLNyx/Azb45r4OQ9+Fk+yNcy9RfU75em/p/Bh+VuvP+64j6hXTk4X1OHp/M/oTcj/ACofsSVGbylul9QZ/wBoB/LRD/lD+c1XB5S3V+ZFbx0fk8H+7D+c2NXx8yMs3lj9Db4X5Av7p/pVzP1Pud0fSX0/gxfKn55/8if+U105vKcfT+d/Ri/L+EM06Rq5jJDnOt7iwJ01FTkdRuimGOqdWafG8q3GebFuVX9KTYeknSsFl9kdUunT3lI0HB8MsUMcaNnUL5L6agkm/trKTbbs6IJRikh6oLhQBQBQBQBQBQBQGOxnJzCTpMNIEFywBzAr3BSOy/4NbrNtUkckumeq4skl5fxkoyTYq8ZtmAzHTutpfs7ajxILdIPDkltKWxY8T5filhjhBydFYRvoT2ZrjS9+3aqxyNSs1yYYziolRhuVsUimL4QFia+dVz7Hew03q7yxe7RlHp5x21bFJyf8sh+l+yfetc3kObp/US/ODQcD5Vkw88crOrKmfQZr6ow99ZTyqSqjpxdO4STsa5r4cMR0KKB0zM2Vz2KBdgx7tb/VVcUtNstnhrpLkk4bwmePDy4aR0ZWjkSNhmuuZSLHvFzfv90SnFytF4Y5Ri4t/QX5d5bfDSM7srq0bIQL9rKdR3aGpyZFJbIphwPG22+RWfk+RJekw0oQDVQc118wI3H41qyzJqpIo+malcHQvJyvNJMvwiYNmtmK5s2UdmunYfCpWVKOyIeCTmtTssuYeWWnMXRMqLHGIwrZtgTa1qpDJpu+5pmwOdU+C5hwRXDLBcZhCI762vky3qjfxWbKNQ0lHy9yzJhphKzqQFZbDNfW2utaTyqSoww9O8crsVxHKbrMWw0gQDylBzAr5gR2VZZfh+Io+nan8DoYl5excoyT4m8RK5gM2oBvbs9tV8SC3SLPDkltKWxqMPCEVUXqoqqPACwrF7uzqSSVIkvQkr4eKKdGFj6xV3jfYyWVdx2KVW1Ug1VqjRNPgkqCQoAoBTEYgo8YNsjllzdzWuo9PleypStMq5U0N1BYKAKApeY+ENiFjaNss0LZo2N7bi+2x0H42vCenkxy49dNcrgq5RxVlK2QXBGYdHfbs13rReEZPx3se8rctvA/TTWzAMEUWO4sSx8O6oyZFJUhgwOD1SNbWJ1lVHBKxaa6o7WVA6lssdybEBh5RNjvparNpKjGKk3q/KIsBj5WiSaRowJGjUAJILZpAtr5jcns0HnqXFXSEJycVJk2M4qiEIhu/SwRnyZCozOoYFgLBspJsTUKLe5MsiTpfQaXHIWMflBhfrLIoNr3yswAbYnQ+eop1ZfUroreDYszJ07AZ+jvYXtsdvV31pNadjLHNzWpnXCuKdIgd5oT+SEjxxg500BObym222qso06SJx5NStte+39xyDikT3s3VXOSwZRk+eCwF1840qHFouskX3ORxiHKzFiFXITmWQGzGykAi5BPaKaJDxY1dkK8ViS7OWBK5yMkpKrc+UwtdRod6lxZXxIrkaPEY7O2bRGRW0bQtbKPPfMu1V0strjTdjlQXCgMsDXScZ6rEag2NRRKY7BxJ163lDz71V412LrI1yWEGPRtL2PcazcGjVTTG6qXIcTAJFZG2YEf/fGidOyGk1TK7h+PIYwTG0imyt84dnprSUdtSMoTaeiXJb1mbBQBQBQBQBQBQFRDw51w8UJK5o3gYnW1lmDm2ncKu5JybMVBqCj7f+kT8OmBKr0fRnEpiMxL5vzgdkta24Ot/RU6l+1EPHLhe9iQwkzyrds+SSRmfpJSCGDBbJ1UsDbT+tk0kU0ycvz/AK7FtwjBPFAIWy3UMoZSTf8AxHQWPm18azm05Wa44OMNLIsPhZhAIGWMAQdEHV3OuTKDbINPTU2tVkKM9Gl+1fmxxi+ENIACwCjCvCTr1iUN/DyalTS/WyJYnL9KFm4W8isMoDnoPKMs8gssoY9ceTtoNanUkQ8ba/q/5OePXi+E2aL+0QhejZiJLhSo6NbHNe/m1pDevkVzbat+V9yU4XNiYlB0EcT4he5ox+SJ85Lf9lRfwv8AYtpvIl+v24NDWZ0BQHz5HK7Eiu1qzy02uBiPHMNxeocUXU33GY8Wp8x89Q4suppk4qpYaw+NdNL3Hcfcaq4Jl1kaLXC41X02b5p91ZOLRtGakc4/h6TCzCxGzDceFIycROClyV4kxGHFivTRjYrfMPH8emr1CXyMk5w2atE8PHYT1iUOmjA+69Q8UuxZZ4Pkm+N4P1g9tV8OXsW8aHuVuO5hsbQgEa3ZgfZWkcN8mM+o/wBo3wLFyyBukGmmVrWv3iq5Ek9jTDOUluW1Zmx4aAWfGqNBcnsAqyiVc0RMkkm/kr3VOyK05DUEIQWHpNVbsulRITUEkJxA7Bc1NEWc5WbraDTTSmyI3ZOqgaCoJOqEhQBQBQHzyu48oKAKA7jlZdjRpMlNrgaix3zh6RVHH2NFP3HI5Q2oP489Vao0TTHsNxB10PlDuO/o/BqjgmaKbRYQcRRtzY9xrNwaNVNMllw6Pqyq3nIBqE2iXGMuSL4sh/Vr6qnxJe5XwoexLFhUXqoo8ABUNt8ssoxXCJgKgse0AUAUAUAUAUAUAUAUBBPio4+u6r+0QProk3wVckuSsxHNGFT+8zHuQM3tGntrRYpPsZvqMa7lbPzxEOpE7ftFV++rrA/cyfVx7IW/37/6f/yH/wBanwPmU/xn/H9xGtjAKAKAKAKA9ViNRoaMlMaixxHWF/OKq4l1kfcbjxCtsfRVWjRSTGY5mXqkiqtJlk2uBuPijDcA+sVTQjVZWMx8UQ7gj21V432LLKu4wmLRtmH1VVxaLKSZMCDtUFjqgCgCgCgFMZxGKH87IqdoBIufAVMYt8IrKcY8spcXzlAukYeQ9lhlB9evsrRYZPkwl1UFxuV8vMuLk0hgCDsLXJ9BNh7KusMVyzJ9TN+VCkiY6brzFR2gNl9HkVdRguEZueSXLIk5cvq8lySL2H31bUZ6L5YzHwCEb5m8T91qamWUENR8MhXaNfTr9d6rbCSJfgkfzE/hH3Utk6UUXwpRo11PcwIq9FLJkkDbEGhKPaAKAKAKAKAKA7SZhsaholNoYTHMN7GocSyyMkGOHaCPVUaS6miQYxO+3oNNLJU0SLiV3zAeyopk6l7nrcUVd5rebPUaPkT4ldzg8eP6Bkf9lTb1mnhr2Ieb2Z58aYttEUIO+Qg+wa0UIEeNPsQy4eeQWmxD27VSyjwPf6RUpRXCKOc5cs5i4NCuuXMe9iT66tbKKKHYoVXqqF8AKhsskjuoAUAUAUAUAUB4Vvvt6KkC8mBibeNfGwpZDSIzwqPsDL4M/wDSpsikcnhg7HcfwH3e+psUc/Fp7H9a0saQPDm+eP4SPfSxpAcOb5w9RpqGk8GAftK+2lig+L2+cvqP30saT34vb54/hP30sUdDhve59AX33pY0nQ4Yvazn0gfUBUWxpOhw2LtW/wC0Wb66WxSJosMi9VFHgAKhtk0S1BIUAUAUAUAUAUAUAUAUAUB//9k="/>
          <p:cNvSpPr>
            <a:spLocks noChangeAspect="1" noChangeArrowheads="1"/>
          </p:cNvSpPr>
          <p:nvPr/>
        </p:nvSpPr>
        <p:spPr bwMode="auto">
          <a:xfrm>
            <a:off x="171128" y="4322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Titel 1"/>
          <p:cNvSpPr txBox="1">
            <a:spLocks/>
          </p:cNvSpPr>
          <p:nvPr/>
        </p:nvSpPr>
        <p:spPr>
          <a:xfrm>
            <a:off x="323528" y="315712"/>
            <a:ext cx="6984776" cy="521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>
                <a:solidFill>
                  <a:srgbClr val="002060"/>
                </a:solidFill>
              </a:rPr>
              <a:t>European Project Semester 2025</a:t>
            </a:r>
            <a:endParaRPr lang="de-DE" sz="4000" b="1" dirty="0">
              <a:solidFill>
                <a:srgbClr val="002060"/>
              </a:solidFill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55" y="1201659"/>
            <a:ext cx="1088538" cy="63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2" descr="https://upload.wikimedia.org/wikipedia/commons/7/7a/Prokon_Logo_CMYK.png">
            <a:extLst>
              <a:ext uri="{FF2B5EF4-FFF2-40B4-BE49-F238E27FC236}">
                <a16:creationId xmlns:a16="http://schemas.microsoft.com/office/drawing/2014/main" id="{05EA9B7A-F4E6-478E-8B94-02320FAD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2" y="4845976"/>
            <a:ext cx="1701866" cy="49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6182B70-C7E2-4460-9A63-F253F8F1406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188356" y="4917153"/>
            <a:ext cx="1595319" cy="58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Grafik 41">
            <a:hlinkClick r:id="rId39"/>
            <a:extLst>
              <a:ext uri="{FF2B5EF4-FFF2-40B4-BE49-F238E27FC236}">
                <a16:creationId xmlns:a16="http://schemas.microsoft.com/office/drawing/2014/main" id="{8C90564B-102D-40ED-95F6-AAE2FE0E9DC5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71128" y="5939360"/>
            <a:ext cx="2936947" cy="645656"/>
          </a:xfrm>
          <a:prstGeom prst="rect">
            <a:avLst/>
          </a:prstGeom>
        </p:spPr>
      </p:pic>
      <p:pic>
        <p:nvPicPr>
          <p:cNvPr id="43" name="Grafik 42" descr="GMEServ: Generators - Motors - Electric - Service"/>
          <p:cNvPicPr/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423" y="4917153"/>
            <a:ext cx="2262237" cy="45886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AutoShape 2" descr="Grundfos | SHK-Spezial"/>
          <p:cNvSpPr>
            <a:spLocks noChangeAspect="1" noChangeArrowheads="1"/>
          </p:cNvSpPr>
          <p:nvPr/>
        </p:nvSpPr>
        <p:spPr bwMode="auto">
          <a:xfrm>
            <a:off x="7772784" y="1377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4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3736" y="5094608"/>
            <a:ext cx="1577117" cy="614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6" descr="Image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38" y="5411876"/>
            <a:ext cx="1682749" cy="7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5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Fachliche Betreuung der Projekte durch Supervisor</a:t>
            </a:r>
            <a:br>
              <a:rPr lang="de-DE" dirty="0">
                <a:solidFill>
                  <a:srgbClr val="002060"/>
                </a:solidFill>
              </a:rPr>
            </a:br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8000" y="1839699"/>
            <a:ext cx="5465919" cy="22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Der Supervisor ist der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fachliche Leiter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 und Ansprechpartner für ein EPS-Projekt auf Hochschulseite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In der Regel der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Professor,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 der das Projekt für die Studierenden bei einem Industrieunternehmen akquiriert hat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Der Supervisor ist eher ein Coach– nicht der Projektleiter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Jedes Projekt-Team hat einen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eigenen Projektmanager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, der den Projektplan pflegt und dem Supervisor vorlegt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8000" y="1160628"/>
            <a:ext cx="4887090" cy="446884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 dirty="0">
                <a:solidFill>
                  <a:schemeClr val="bg1"/>
                </a:solidFill>
                <a:latin typeface="+mn-lt"/>
              </a:rPr>
              <a:t>Wer ist der Supervisor?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352099" y="1161885"/>
            <a:ext cx="5115559" cy="43204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bg1"/>
                </a:solidFill>
                <a:latin typeface="+mn-lt"/>
              </a:rPr>
              <a:t>Was macht der Supervisor?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352099" y="1724881"/>
            <a:ext cx="5235541" cy="322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0975" indent="-180975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Sichert das richtige Anspruchsniveau des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Projektzieles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 und der Projektbeschreibung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Lässt sich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wöchentlich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 vom Projekt-Team den Status berichten (Teammeeting)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Motiviert 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das Team in schwierigen Phasen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Bremst oder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korrigiert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, wenn das Team in eine falsche Richtung läuft, um das Projekt wieder „auf Kurs“ zu bringen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Hält Kontakt zum Firmenkunden in Fachfragen, wenn nötig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Ist Ansprechpartner für fachliche und methodische Fragen des Teams, wenn nötig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345989" y="5326090"/>
            <a:ext cx="5006110" cy="616471"/>
          </a:xfrm>
          <a:prstGeom prst="ellipse">
            <a:avLst/>
          </a:prstGeom>
          <a:solidFill>
            <a:srgbClr val="FFFFCC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dirty="0">
                <a:solidFill>
                  <a:schemeClr val="tx1"/>
                </a:solidFill>
                <a:latin typeface="+mn-lt"/>
              </a:rPr>
              <a:t>Weniger Betreuungsaufwand </a:t>
            </a:r>
            <a:br>
              <a:rPr lang="de-DE" altLang="de-DE" dirty="0">
                <a:solidFill>
                  <a:schemeClr val="tx1"/>
                </a:solidFill>
                <a:latin typeface="+mn-lt"/>
              </a:rPr>
            </a:br>
            <a:r>
              <a:rPr lang="de-DE" altLang="de-DE" dirty="0">
                <a:solidFill>
                  <a:schemeClr val="tx1"/>
                </a:solidFill>
                <a:latin typeface="+mn-lt"/>
              </a:rPr>
              <a:t>für Unternehmen!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220BFD0-DF5C-4887-9E2C-E5EBD9EAE49C}"/>
              </a:ext>
            </a:extLst>
          </p:cNvPr>
          <p:cNvSpPr/>
          <p:nvPr/>
        </p:nvSpPr>
        <p:spPr>
          <a:xfrm>
            <a:off x="468000" y="6093100"/>
            <a:ext cx="13227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2060"/>
                </a:solidFill>
              </a:rPr>
              <a:t>Wir freuen uns auf die Zusammenarbeit mit Ihnen!</a:t>
            </a:r>
          </a:p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2060"/>
                </a:solidFill>
              </a:rPr>
              <a:t>Kontakt Projektleiter: Prof. Dr.   </a:t>
            </a:r>
            <a:r>
              <a:rPr lang="de-DE" altLang="de-DE" sz="1600" b="1" dirty="0">
                <a:solidFill>
                  <a:srgbClr val="002060"/>
                </a:solidFill>
                <a:hlinkClick r:id="rId2"/>
              </a:rPr>
              <a:t>Rainer.Geisler@haw-kiel.de</a:t>
            </a:r>
            <a:r>
              <a:rPr lang="de-DE" altLang="de-DE" sz="1600" b="1" dirty="0">
                <a:solidFill>
                  <a:srgbClr val="002060"/>
                </a:solidFill>
              </a:rPr>
              <a:t>   0173-3620563</a:t>
            </a:r>
          </a:p>
        </p:txBody>
      </p:sp>
    </p:spTree>
    <p:extLst>
      <p:ext uri="{BB962C8B-B14F-4D97-AF65-F5344CB8AC3E}">
        <p14:creationId xmlns:p14="http://schemas.microsoft.com/office/powerpoint/2010/main" val="29905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E5F48-9113-72F5-3ADF-DF782484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002060"/>
                </a:solidFill>
              </a:rPr>
              <a:t>EPS - Projekte, die sich für Unternehmen lohnen</a:t>
            </a:r>
            <a:endParaRPr lang="de-DE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8326" y="1305631"/>
            <a:ext cx="1181584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Fachkräftemangel, Probleme in der Versorgung mit Material und Energie plagen alle Unternehmen. Unter diesen Voraussetzungen stehen oft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keine Ressourcen für strategische Projekte 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wie Produktentwicklung, Markterschließungen und Optimierungen zur Verfügung – obwohl das immer notwendig ist.</a:t>
            </a:r>
          </a:p>
          <a:p>
            <a:pPr algn="just">
              <a:spcBef>
                <a:spcPct val="50000"/>
              </a:spcBef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Solche Projekte können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nur z.T. durch Bachelor- und Masterarbeiten 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von Studierenden abgedeckt werden. Häufig wird dafür aber sowohl technisches als auch betriebswirtschaftliches Know-how benötigt und das Arbeitsvolumen ist einfach zu hoch für eine(n).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8325" y="3232493"/>
            <a:ext cx="1165201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Was aber wäre, wenn ein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internationales, interdisziplinäres Team von 3-5 Studierenden vier Monate ausschließlich 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an Ihrem Projekt arbeiten könnte, professionell betreut wird und sich selbst organisiert? Und wenn es zusätzlich vorab für die Beratungsarbeit im Unternehmen durch gezielte Seminare von der Hochschule „eingenordet“ wird?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98325" y="4730169"/>
            <a:ext cx="1165201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>
                <a:solidFill>
                  <a:srgbClr val="002060"/>
                </a:solidFill>
                <a:latin typeface="+mn-lt"/>
              </a:rPr>
              <a:t>Das ist mit dem European Project Semester (EPS) der HAW Kiel möglich.</a:t>
            </a:r>
          </a:p>
          <a:p>
            <a:pPr>
              <a:spcBef>
                <a:spcPct val="50000"/>
              </a:spcBef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Auf den folgenden Seiten stellen wir Ihnen das EPS vor und hoffen, Ihr Interesse zu wecken.</a:t>
            </a:r>
          </a:p>
          <a:p>
            <a:pPr>
              <a:spcBef>
                <a:spcPct val="50000"/>
              </a:spcBef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Wenden Sie sich für Terminvereinbarung oder Projektvorschläge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direkt 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an den Projektleiter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Prof. Dr.    </a:t>
            </a:r>
            <a:r>
              <a:rPr lang="de-DE" altLang="de-DE" b="1" dirty="0">
                <a:solidFill>
                  <a:srgbClr val="002060"/>
                </a:solidFill>
                <a:latin typeface="+mn-lt"/>
                <a:hlinkClick r:id="rId2"/>
              </a:rPr>
              <a:t>Rainer.Geisler@haw-kiel.de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  0173-3620563</a:t>
            </a:r>
          </a:p>
        </p:txBody>
      </p:sp>
    </p:spTree>
    <p:extLst>
      <p:ext uri="{BB962C8B-B14F-4D97-AF65-F5344CB8AC3E}">
        <p14:creationId xmlns:p14="http://schemas.microsoft.com/office/powerpoint/2010/main" val="30634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002060"/>
                </a:solidFill>
              </a:rPr>
              <a:t>Was ist das European Project Semester (EPS)?</a:t>
            </a:r>
            <a:endParaRPr lang="de-DE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2211" y="1345965"/>
            <a:ext cx="12069789" cy="582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Ein Team von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3-5 Studierenden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 bearbeitet mit Unterstützung eines Professors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vier Monate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selbstständig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 ein Projekt, das ein Unternehmen an sie vergibt.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Die Teams werden von uns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international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 und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fachlich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 bewusst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gemischt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. Die Projektsprache ist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Englisch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. Beginn der eigentlichen Projekte: Mitte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März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Die Studierenden müssen sich an der HAW Kiel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bewerben und werden dort ausgesucht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. Die Organisation wird vom Fachbereich Maschinenwesen der HAW Kiel übernommen.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Vor dem eigentlichen Projektstart werden die Studierenden in Kursen auf Ihre „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Beratertätigkeit“ vorbereitet 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(Marktforschung, Projektmanagement, interkulturelle Kommunikation etc…)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Die EPS-Projekte sind in erster Linie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technisch und ökonomisch 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ausgerichtet.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Typische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Schwerpunkte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 der Studierenden: Vertriebsingenieur, Ingenieur, IT-Techniker, E-Techniker, Industriedesigner, technischer Betriebswirt, etc.. Die HAW Kiel wird den fachlichen Fokus etwas weiter setzen und auch nicht-technische Projekte einschließen.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Die Studierenden werden auch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während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 der Projektarbeit vom Professor und dem Unternehmen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betreut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. Das Team erstellt gemeinsam eine professionelle Abschlussarbeit und präsentiert die Projektergebnisse.</a:t>
            </a:r>
          </a:p>
        </p:txBody>
      </p:sp>
    </p:spTree>
    <p:extLst>
      <p:ext uri="{BB962C8B-B14F-4D97-AF65-F5344CB8AC3E}">
        <p14:creationId xmlns:p14="http://schemas.microsoft.com/office/powerpoint/2010/main" val="16107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002060"/>
                </a:solidFill>
              </a:rPr>
              <a:t>EPS-Projekte bringen Unternehmen direkte Vorteile</a:t>
            </a:r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297859" y="2058502"/>
            <a:ext cx="5552396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Definition eines bearbeitbaren Projektes mit Professor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1-2 Std. pro Woche Abstimmung mit dem Team auf Englisch. In jedem Team ist i.d.R. ein deutschsprachiger Studierender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ggf. Zugriff auf vorhandene Daten (z.B. Marketing) zur Verarbeitung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2.100 € für die vier Monate eines </a:t>
            </a:r>
            <a:br>
              <a:rPr lang="de-DE" altLang="de-DE" dirty="0">
                <a:solidFill>
                  <a:srgbClr val="002060"/>
                </a:solidFill>
                <a:latin typeface="+mn-lt"/>
              </a:rPr>
            </a:br>
            <a:r>
              <a:rPr lang="de-DE" altLang="de-DE" dirty="0">
                <a:solidFill>
                  <a:srgbClr val="002060"/>
                </a:solidFill>
                <a:latin typeface="+mn-lt"/>
              </a:rPr>
              <a:t>Teams (Pauschale) an die HAW Kiel als Beitrag zur Kostendeckung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Reisekosten für die Studierenden – je nach Organisation steuerbar.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297859" y="1460438"/>
            <a:ext cx="3686468" cy="35552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 dirty="0">
                <a:solidFill>
                  <a:schemeClr val="bg1"/>
                </a:solidFill>
                <a:latin typeface="+mn-lt"/>
              </a:rPr>
              <a:t>Aufwand Unternehmen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1185" y="1464758"/>
            <a:ext cx="3908380" cy="35552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 dirty="0">
                <a:solidFill>
                  <a:schemeClr val="bg1"/>
                </a:solidFill>
                <a:latin typeface="+mn-lt"/>
              </a:rPr>
              <a:t>Nutzen Unternehmen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1185" y="2112159"/>
            <a:ext cx="5923563" cy="368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61950" indent="-36195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3 bis 5 motivierte Mitarbeiter, die 13 Wochen für die Bearbeitung eines Themas zur Verfügung stehen </a:t>
            </a:r>
            <a:br>
              <a:rPr lang="de-DE" altLang="de-DE" dirty="0">
                <a:solidFill>
                  <a:srgbClr val="002060"/>
                </a:solidFill>
                <a:latin typeface="+mn-lt"/>
              </a:rPr>
            </a:b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(etwa 300 Personentage)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Ideal, um kreative Projekte zu bearbeiten, für die im Tagesgeschäft wenig Zeit bleibt (z.B. Internationalisierung)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Kompetente Steuerung und Unterstützung durch Supervisor (Professor)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Motivierte, ausgesuchte Studierende, die zu dem </a:t>
            </a:r>
            <a:br>
              <a:rPr lang="de-DE" altLang="de-DE" dirty="0">
                <a:solidFill>
                  <a:srgbClr val="002060"/>
                </a:solidFill>
                <a:latin typeface="+mn-lt"/>
              </a:rPr>
            </a:br>
            <a:r>
              <a:rPr lang="de-DE" altLang="de-DE" dirty="0">
                <a:solidFill>
                  <a:srgbClr val="002060"/>
                </a:solidFill>
                <a:latin typeface="+mn-lt"/>
              </a:rPr>
              <a:t>Projekt passen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Internationales Team stärkt die interkulturellen Kompetenzen des Unternehmens</a:t>
            </a:r>
          </a:p>
        </p:txBody>
      </p:sp>
    </p:spTree>
    <p:extLst>
      <p:ext uri="{BB962C8B-B14F-4D97-AF65-F5344CB8AC3E}">
        <p14:creationId xmlns:p14="http://schemas.microsoft.com/office/powerpoint/2010/main" val="332824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002060"/>
                </a:solidFill>
              </a:rPr>
              <a:t>Welche Projekte sind geeignet?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241372" y="932259"/>
            <a:ext cx="4239428" cy="5388351"/>
            <a:chOff x="5292725" y="-908"/>
            <a:chExt cx="4616450" cy="6899276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5292725" y="-908"/>
              <a:ext cx="4616450" cy="6899276"/>
              <a:chOff x="3334" y="20"/>
              <a:chExt cx="2908" cy="4346"/>
            </a:xfrm>
          </p:grpSpPr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4" y="20"/>
                <a:ext cx="2908" cy="4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334" y="20"/>
                <a:ext cx="2906" cy="4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8" name="Rechteck 7"/>
            <p:cNvSpPr/>
            <p:nvPr/>
          </p:nvSpPr>
          <p:spPr bwMode="auto">
            <a:xfrm>
              <a:off x="6753200" y="6309320"/>
              <a:ext cx="2520280" cy="143843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8000" y="1427914"/>
            <a:ext cx="6687852" cy="443264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61950" indent="-36195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Grundsätzlich sind EPS-Projekte technisch/ wirtschaftlich orientiert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Die Projekte müssen eigenständig organisierbar sein – kein standardisiertes Tagesgeschäft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Für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reine IT-Themen/ Programmierung 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und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 Prozessoptimierung 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stehen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nicht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 genug Studierende mit dieser Vertiefung zur Verfügung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Perfekt sind Projekte, in denen ein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technisches Produkt vermarktet 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oder kalkuliert werden soll (Verbindung Technik und Betriebswirtschaft)</a:t>
            </a:r>
          </a:p>
          <a:p>
            <a:pPr marL="182563" indent="-182563">
              <a:spcBef>
                <a:spcPct val="50000"/>
              </a:spcBef>
              <a:buFontTx/>
              <a:buChar char="•"/>
            </a:pPr>
            <a:r>
              <a:rPr lang="de-DE" altLang="de-DE" dirty="0">
                <a:solidFill>
                  <a:srgbClr val="002060"/>
                </a:solidFill>
                <a:latin typeface="+mn-lt"/>
              </a:rPr>
              <a:t>Die Projekte werden an die Bewerber (Studierende) mit den jeweiligen 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Schwerpunkten</a:t>
            </a:r>
            <a:r>
              <a:rPr lang="de-DE" altLang="de-DE" dirty="0">
                <a:solidFill>
                  <a:srgbClr val="002060"/>
                </a:solidFill>
                <a:latin typeface="+mn-lt"/>
              </a:rPr>
              <a:t> gesendet, so dass deutlich wird, wer für dieses Team in Frage kommt: Ein reines Konstruktionsthema ist z.B. nichts für Marketingleute</a:t>
            </a:r>
            <a:br>
              <a:rPr lang="de-DE" altLang="de-DE" b="1" dirty="0">
                <a:solidFill>
                  <a:srgbClr val="002060"/>
                </a:solidFill>
                <a:latin typeface="+mn-lt"/>
              </a:rPr>
            </a:b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Im Zweifelsfall einfach fragen… </a:t>
            </a:r>
            <a:r>
              <a:rPr lang="de-DE" altLang="de-DE" b="1" dirty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</a:t>
            </a:r>
            <a:r>
              <a:rPr lang="de-DE" altLang="de-DE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454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002060"/>
                </a:solidFill>
              </a:rPr>
              <a:t>Weitere Projektbeispiele aus dem EPS in Kiel (1/2)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r="26109" b="32940"/>
          <a:stretch/>
        </p:blipFill>
        <p:spPr>
          <a:xfrm>
            <a:off x="5698837" y="1272915"/>
            <a:ext cx="3509817" cy="46848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r="25070" b="27211"/>
          <a:stretch/>
        </p:blipFill>
        <p:spPr>
          <a:xfrm>
            <a:off x="1002062" y="1187999"/>
            <a:ext cx="3352799" cy="47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002060"/>
                </a:solidFill>
              </a:rPr>
              <a:t>Weitere Projektbeispiele aus dem EPS in Kiel (2/2)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130928"/>
            <a:ext cx="3691779" cy="475263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69" y="1130928"/>
            <a:ext cx="3974366" cy="475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9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002060"/>
                </a:solidFill>
              </a:rPr>
              <a:t>Studierende z.B. EPS 2018 – eine bunte Mischung</a:t>
            </a:r>
            <a:br>
              <a:rPr lang="de-DE" dirty="0">
                <a:solidFill>
                  <a:srgbClr val="002060"/>
                </a:solidFill>
              </a:rPr>
            </a:b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1164156"/>
            <a:ext cx="8771623" cy="364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68000" y="5059170"/>
            <a:ext cx="10054379" cy="144016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61950" indent="-361950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/>
            <a:r>
              <a:rPr lang="de-DE" altLang="de-DE" b="1" dirty="0">
                <a:solidFill>
                  <a:srgbClr val="002060"/>
                </a:solidFill>
                <a:latin typeface="+mn-lt"/>
              </a:rPr>
              <a:t>Typische Anteile der Studis in den vergangenen 18 Jahren:</a:t>
            </a:r>
          </a:p>
          <a:p>
            <a:pPr marL="0" indent="0"/>
            <a:r>
              <a:rPr lang="de-DE" altLang="de-DE" dirty="0">
                <a:solidFill>
                  <a:srgbClr val="002060"/>
                </a:solidFill>
                <a:latin typeface="+mn-lt"/>
              </a:rPr>
              <a:t>40% Maschinenbau (Konstruktion + Produktion)</a:t>
            </a:r>
          </a:p>
          <a:p>
            <a:pPr marL="0" indent="0"/>
            <a:r>
              <a:rPr lang="de-DE" altLang="de-DE" dirty="0">
                <a:solidFill>
                  <a:srgbClr val="002060"/>
                </a:solidFill>
                <a:latin typeface="+mn-lt"/>
              </a:rPr>
              <a:t>30% Betriebswirte und Wirtschaftsingenieure</a:t>
            </a:r>
          </a:p>
          <a:p>
            <a:pPr marL="0" indent="0"/>
            <a:r>
              <a:rPr lang="de-DE" altLang="de-DE" dirty="0">
                <a:solidFill>
                  <a:srgbClr val="002060"/>
                </a:solidFill>
                <a:latin typeface="+mn-lt"/>
              </a:rPr>
              <a:t>20% Elektrotechnik, Mechatronik</a:t>
            </a:r>
          </a:p>
          <a:p>
            <a:pPr marL="0" indent="0"/>
            <a:r>
              <a:rPr lang="de-DE" altLang="de-DE" dirty="0">
                <a:solidFill>
                  <a:srgbClr val="002060"/>
                </a:solidFill>
                <a:latin typeface="+mn-lt"/>
              </a:rPr>
              <a:t>10% „Sonstige“: Softwareentwicklung, Chemie, Mediendesign, usw.</a:t>
            </a:r>
          </a:p>
        </p:txBody>
      </p:sp>
    </p:spTree>
    <p:extLst>
      <p:ext uri="{BB962C8B-B14F-4D97-AF65-F5344CB8AC3E}">
        <p14:creationId xmlns:p14="http://schemas.microsoft.com/office/powerpoint/2010/main" val="410285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2060"/>
                </a:solidFill>
              </a:rPr>
              <a:t>Die Studierenden kommen gut vorbereitet zu Ihnen</a:t>
            </a:r>
            <a:br>
              <a:rPr lang="de-DE" dirty="0">
                <a:solidFill>
                  <a:srgbClr val="002060"/>
                </a:solidFill>
              </a:rPr>
            </a:br>
            <a:endParaRPr lang="de-DE" dirty="0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872969" y="1209574"/>
            <a:ext cx="8466562" cy="276999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+mn-lt"/>
              </a:rPr>
              <a:t>Seminare vor dem eigentlichem Projektbeginn</a:t>
            </a: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470958" y="1749137"/>
            <a:ext cx="4295005" cy="334284"/>
          </a:xfrm>
          <a:prstGeom prst="chevron">
            <a:avLst>
              <a:gd name="adj" fmla="val 46714"/>
            </a:avLst>
          </a:prstGeom>
          <a:solidFill>
            <a:srgbClr val="FFFF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b="1" dirty="0">
                <a:latin typeface="+mn-lt"/>
              </a:rPr>
              <a:t>Project Management</a:t>
            </a:r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>
            <a:off x="5237019" y="1749137"/>
            <a:ext cx="5565046" cy="334409"/>
          </a:xfrm>
          <a:prstGeom prst="chevron">
            <a:avLst>
              <a:gd name="adj" fmla="val 46714"/>
            </a:avLst>
          </a:prstGeom>
          <a:solidFill>
            <a:srgbClr val="FFFF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b="1" dirty="0">
                <a:latin typeface="+mn-lt"/>
              </a:rPr>
              <a:t>Communication &amp; Conflict Resolution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70959" y="2228009"/>
            <a:ext cx="3998534" cy="1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Assigning different talents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Goal and work breakdown/ planning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Gantt Charts and other tools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Organizing meetings and </a:t>
            </a:r>
            <a:r>
              <a:rPr lang="en-US" altLang="de-DE" dirty="0" err="1">
                <a:solidFill>
                  <a:srgbClr val="002060"/>
                </a:solidFill>
                <a:latin typeface="+mn-lt"/>
              </a:rPr>
              <a:t>MoMs</a:t>
            </a:r>
            <a:endParaRPr lang="en-US" alt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5237019" y="2240424"/>
            <a:ext cx="5768260" cy="1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Psychological basics of communications and conflict management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Efficient communication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Communicating in difficult situations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Conflict management and resolution</a:t>
            </a: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482869" y="3730774"/>
            <a:ext cx="2879725" cy="333224"/>
          </a:xfrm>
          <a:prstGeom prst="chevron">
            <a:avLst>
              <a:gd name="adj" fmla="val 39168"/>
            </a:avLst>
          </a:prstGeom>
          <a:solidFill>
            <a:srgbClr val="FFFF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b="1" dirty="0">
                <a:latin typeface="+mn-lt"/>
              </a:rPr>
              <a:t>Market Research</a:t>
            </a: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3678984" y="3717880"/>
            <a:ext cx="3265783" cy="359011"/>
          </a:xfrm>
          <a:prstGeom prst="chevron">
            <a:avLst>
              <a:gd name="adj" fmla="val 39168"/>
            </a:avLst>
          </a:prstGeom>
          <a:solidFill>
            <a:srgbClr val="FFFF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b="1" dirty="0">
                <a:latin typeface="+mn-lt"/>
              </a:rPr>
              <a:t>Business Planning</a:t>
            </a:r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7343831" y="3709059"/>
            <a:ext cx="4327374" cy="359011"/>
          </a:xfrm>
          <a:prstGeom prst="chevron">
            <a:avLst>
              <a:gd name="adj" fmla="val 39168"/>
            </a:avLst>
          </a:prstGeom>
          <a:solidFill>
            <a:srgbClr val="FFFFCC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b="1" dirty="0">
                <a:latin typeface="+mn-lt"/>
              </a:rPr>
              <a:t>Writing Thesis and Presentation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470958" y="4315787"/>
            <a:ext cx="3066514" cy="198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Tools of evaluating markets and products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Forms of market research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Finding and using sources of desktop research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Expert interviews and primary research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Mathematics of prognosis 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3678984" y="4315787"/>
            <a:ext cx="3553089" cy="22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Basics of and cost accounting and CAPEX calculation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Structure and mechanics of a business plan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Purging sources of financial information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Efficient Excel sheets and scenarios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7373583" y="4315787"/>
            <a:ext cx="4367959" cy="248395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>
            <a:lvl1pPr marL="182563" indent="-182563">
              <a:defRPr sz="16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Organizing collective writing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Basics of scientific writing, thesis writing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Pyramidal thinking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Standards, formats and design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Business graphics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dirty="0">
                <a:solidFill>
                  <a:srgbClr val="002060"/>
                </a:solidFill>
                <a:latin typeface="+mn-lt"/>
              </a:rPr>
              <a:t>Presenting with </a:t>
            </a:r>
            <a:r>
              <a:rPr lang="en-US" altLang="de-DE" dirty="0" err="1">
                <a:solidFill>
                  <a:srgbClr val="002060"/>
                </a:solidFill>
                <a:latin typeface="+mn-lt"/>
              </a:rPr>
              <a:t>Powerpoint</a:t>
            </a:r>
            <a:endParaRPr lang="en-US" altLang="de-DE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0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Master Titel">
  <a:themeElements>
    <a:clrScheme name="FH Kiel">
      <a:dk1>
        <a:srgbClr val="00305D"/>
      </a:dk1>
      <a:lt1>
        <a:srgbClr val="FFFFFF"/>
      </a:lt1>
      <a:dk2>
        <a:srgbClr val="00305D"/>
      </a:dk2>
      <a:lt2>
        <a:srgbClr val="FFFFFF"/>
      </a:lt2>
      <a:accent1>
        <a:srgbClr val="85C3DF"/>
      </a:accent1>
      <a:accent2>
        <a:srgbClr val="D67B19"/>
      </a:accent2>
      <a:accent3>
        <a:srgbClr val="EAB814"/>
      </a:accent3>
      <a:accent4>
        <a:srgbClr val="00305D"/>
      </a:accent4>
      <a:accent5>
        <a:srgbClr val="00305D"/>
      </a:accent5>
      <a:accent6>
        <a:srgbClr val="00305D"/>
      </a:accent6>
      <a:hlink>
        <a:srgbClr val="0563C1"/>
      </a:hlink>
      <a:folHlink>
        <a:srgbClr val="954F72"/>
      </a:folHlink>
    </a:clrScheme>
    <a:fontScheme name="FH Kiel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n_HAW_Powerpoint_250424_DE_16zu9" id="{1A3FEC85-299D-4449-89F0-6596800689CF}" vid="{7513C349-C68B-B246-AA38-4A2E105AA791}"/>
    </a:ext>
  </a:extLst>
</a:theme>
</file>

<file path=ppt/theme/theme2.xml><?xml version="1.0" encoding="utf-8"?>
<a:theme xmlns:a="http://schemas.openxmlformats.org/drawingml/2006/main" name="Master Text">
  <a:themeElements>
    <a:clrScheme name="FH Kiel">
      <a:dk1>
        <a:srgbClr val="00305D"/>
      </a:dk1>
      <a:lt1>
        <a:srgbClr val="FFFFFF"/>
      </a:lt1>
      <a:dk2>
        <a:srgbClr val="00305D"/>
      </a:dk2>
      <a:lt2>
        <a:srgbClr val="FFFFFF"/>
      </a:lt2>
      <a:accent1>
        <a:srgbClr val="00305D"/>
      </a:accent1>
      <a:accent2>
        <a:srgbClr val="D67B19"/>
      </a:accent2>
      <a:accent3>
        <a:srgbClr val="EAB814"/>
      </a:accent3>
      <a:accent4>
        <a:srgbClr val="85C3DF"/>
      </a:accent4>
      <a:accent5>
        <a:srgbClr val="00305D"/>
      </a:accent5>
      <a:accent6>
        <a:srgbClr val="00305D"/>
      </a:accent6>
      <a:hlink>
        <a:srgbClr val="0563C1"/>
      </a:hlink>
      <a:folHlink>
        <a:srgbClr val="954F72"/>
      </a:folHlink>
    </a:clrScheme>
    <a:fontScheme name="FH Kiel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n_HAW_Powerpoint_250424_DE_16zu9" id="{1A3FEC85-299D-4449-89F0-6596800689CF}" vid="{E498FE18-F5F0-7448-82F1-E352050891A1}"/>
    </a:ext>
  </a:extLst>
</a:theme>
</file>

<file path=ppt/theme/theme3.xml><?xml version="1.0" encoding="utf-8"?>
<a:theme xmlns:a="http://schemas.openxmlformats.org/drawingml/2006/main" name="Master Text-/Bild">
  <a:themeElements>
    <a:clrScheme name="FH Kiel">
      <a:dk1>
        <a:srgbClr val="00305D"/>
      </a:dk1>
      <a:lt1>
        <a:srgbClr val="FFFFFF"/>
      </a:lt1>
      <a:dk2>
        <a:srgbClr val="00305D"/>
      </a:dk2>
      <a:lt2>
        <a:srgbClr val="FFFFFF"/>
      </a:lt2>
      <a:accent1>
        <a:srgbClr val="00305D"/>
      </a:accent1>
      <a:accent2>
        <a:srgbClr val="D67B19"/>
      </a:accent2>
      <a:accent3>
        <a:srgbClr val="EAB814"/>
      </a:accent3>
      <a:accent4>
        <a:srgbClr val="85C3DF"/>
      </a:accent4>
      <a:accent5>
        <a:srgbClr val="00305D"/>
      </a:accent5>
      <a:accent6>
        <a:srgbClr val="00305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n_HAW_Powerpoint_250424_DE_16zu9" id="{1A3FEC85-299D-4449-89F0-6596800689CF}" vid="{8BA8187A-8C59-9A41-8E5B-5F9686EF6A60}"/>
    </a:ext>
  </a:extLst>
</a:theme>
</file>

<file path=ppt/theme/theme4.xml><?xml version="1.0" encoding="utf-8"?>
<a:theme xmlns:a="http://schemas.openxmlformats.org/drawingml/2006/main" name="Master Text-/Bild ohne Abschlusslinie">
  <a:themeElements>
    <a:clrScheme name="Farbenset FH Kiel">
      <a:dk1>
        <a:srgbClr val="00305D"/>
      </a:dk1>
      <a:lt1>
        <a:srgbClr val="FFFFFF"/>
      </a:lt1>
      <a:dk2>
        <a:srgbClr val="00305D"/>
      </a:dk2>
      <a:lt2>
        <a:srgbClr val="FFFFFF"/>
      </a:lt2>
      <a:accent1>
        <a:srgbClr val="85C3DF"/>
      </a:accent1>
      <a:accent2>
        <a:srgbClr val="D67B19"/>
      </a:accent2>
      <a:accent3>
        <a:srgbClr val="EAB814"/>
      </a:accent3>
      <a:accent4>
        <a:srgbClr val="00305D"/>
      </a:accent4>
      <a:accent5>
        <a:srgbClr val="00305D"/>
      </a:accent5>
      <a:accent6>
        <a:srgbClr val="00305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n_HAW_Powerpoint_250424_DE_16zu9" id="{1A3FEC85-299D-4449-89F0-6596800689CF}" vid="{CFB7C0AE-8135-874A-8EDD-C807D190E10C}"/>
    </a:ext>
  </a:extLst>
</a:theme>
</file>

<file path=ppt/theme/theme5.xml><?xml version="1.0" encoding="utf-8"?>
<a:theme xmlns:a="http://schemas.openxmlformats.org/drawingml/2006/main" name="Master Tabelle/Diagramm">
  <a:themeElements>
    <a:clrScheme name="FH Kiel">
      <a:dk1>
        <a:srgbClr val="00305D"/>
      </a:dk1>
      <a:lt1>
        <a:srgbClr val="FFFFFF"/>
      </a:lt1>
      <a:dk2>
        <a:srgbClr val="00305D"/>
      </a:dk2>
      <a:lt2>
        <a:srgbClr val="FFFFFF"/>
      </a:lt2>
      <a:accent1>
        <a:srgbClr val="00305D"/>
      </a:accent1>
      <a:accent2>
        <a:srgbClr val="85C3DE"/>
      </a:accent2>
      <a:accent3>
        <a:srgbClr val="D67B19"/>
      </a:accent3>
      <a:accent4>
        <a:srgbClr val="E9B814"/>
      </a:accent4>
      <a:accent5>
        <a:srgbClr val="85C3DE"/>
      </a:accent5>
      <a:accent6>
        <a:srgbClr val="002F5D"/>
      </a:accent6>
      <a:hlink>
        <a:srgbClr val="0563C1"/>
      </a:hlink>
      <a:folHlink>
        <a:srgbClr val="954F72"/>
      </a:folHlink>
    </a:clrScheme>
    <a:fontScheme name="FH Kiel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n_HAW_Powerpoint_250424_DE_16zu9" id="{1A3FEC85-299D-4449-89F0-6596800689CF}" vid="{C34C0F1F-51D4-E246-8274-23F598F31437}"/>
    </a:ext>
  </a:extLst>
</a:theme>
</file>

<file path=ppt/theme/theme6.xml><?xml version="1.0" encoding="utf-8"?>
<a:theme xmlns:a="http://schemas.openxmlformats.org/drawingml/2006/main" name="Master Schlussfolie">
  <a:themeElements>
    <a:clrScheme name="Farbenset FH Kiel">
      <a:dk1>
        <a:srgbClr val="00305D"/>
      </a:dk1>
      <a:lt1>
        <a:srgbClr val="FFFFFF"/>
      </a:lt1>
      <a:dk2>
        <a:srgbClr val="00305D"/>
      </a:dk2>
      <a:lt2>
        <a:srgbClr val="FFFFFF"/>
      </a:lt2>
      <a:accent1>
        <a:srgbClr val="85C3DF"/>
      </a:accent1>
      <a:accent2>
        <a:srgbClr val="D67B19"/>
      </a:accent2>
      <a:accent3>
        <a:srgbClr val="EAB814"/>
      </a:accent3>
      <a:accent4>
        <a:srgbClr val="00305D"/>
      </a:accent4>
      <a:accent5>
        <a:srgbClr val="00305D"/>
      </a:accent5>
      <a:accent6>
        <a:srgbClr val="00305D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n_HAW_Powerpoint_250424_DE_16zu9" id="{1A3FEC85-299D-4449-89F0-6596800689CF}" vid="{F2967AE0-66A4-EC45-B0C7-B83086312AAE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vorlage_powerpoint_haw_mit_symbol_de_16zu9</Template>
  <TotalTime>0</TotalTime>
  <Words>1025</Words>
  <Application>Microsoft Office PowerPoint</Application>
  <PresentationFormat>Breitbild</PresentationFormat>
  <Paragraphs>90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10</vt:i4>
      </vt:variant>
    </vt:vector>
  </HeadingPairs>
  <TitlesOfParts>
    <vt:vector size="20" baseType="lpstr">
      <vt:lpstr>Arial</vt:lpstr>
      <vt:lpstr>Systemschrift Normal</vt:lpstr>
      <vt:lpstr>Verdana</vt:lpstr>
      <vt:lpstr>Wingdings</vt:lpstr>
      <vt:lpstr>Master Titel</vt:lpstr>
      <vt:lpstr>Master Text</vt:lpstr>
      <vt:lpstr>Master Text-/Bild</vt:lpstr>
      <vt:lpstr>Master Text-/Bild ohne Abschlusslinie</vt:lpstr>
      <vt:lpstr>Master Tabelle/Diagramm</vt:lpstr>
      <vt:lpstr>Master Schlussfolie</vt:lpstr>
      <vt:lpstr>PowerPoint-Präsentation</vt:lpstr>
      <vt:lpstr>EPS - Projekte, die sich für Unternehmen lohnen</vt:lpstr>
      <vt:lpstr>Was ist das European Project Semester (EPS)?</vt:lpstr>
      <vt:lpstr>EPS-Projekte bringen Unternehmen direkte Vorteile</vt:lpstr>
      <vt:lpstr>Welche Projekte sind geeignet?</vt:lpstr>
      <vt:lpstr>Weitere Projektbeispiele aus dem EPS in Kiel (1/2)</vt:lpstr>
      <vt:lpstr>Weitere Projektbeispiele aus dem EPS in Kiel (2/2)</vt:lpstr>
      <vt:lpstr>Studierende z.B. EPS 2018 – eine bunte Mischung </vt:lpstr>
      <vt:lpstr>Die Studierenden kommen gut vorbereitet zu Ihnen </vt:lpstr>
      <vt:lpstr>Fachliche Betreuung der Projekte durch Supervisor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Voigt, Maike</dc:creator>
  <cp:lastModifiedBy>Hansson, Sabine</cp:lastModifiedBy>
  <cp:revision>8</cp:revision>
  <dcterms:created xsi:type="dcterms:W3CDTF">2025-07-11T09:08:13Z</dcterms:created>
  <dcterms:modified xsi:type="dcterms:W3CDTF">2025-07-15T05:47:36Z</dcterms:modified>
</cp:coreProperties>
</file>